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embeddedFontLst>
    <p:embeddedFont>
      <p:font typeface="Century Gothic" panose="020B0502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a7c287a9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4a7c287a9d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a7c287a9d_1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a7c287a9d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a7c287a9d_1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a7c287a9d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4a7c287a9d_1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4a7c287a9d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a7c287a9d_1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4a7c287a9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a7c287a9d_1_1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4a7c287a9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a7c287a9d_1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a7c287a9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a7c287a9d_1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a7c287a9d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a7c287a9d_1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a7c287a9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a7c287a9d_1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a7c287a9d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a7c287a9d_1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a7c287a9d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a7c287a9d_1_1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a7c287a9d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88d6305d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88d6305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88d6305d5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88d6305d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a7c287a9d_1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a7c287a9d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88d6305d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88d6305d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4a7c287a9d_1_1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4a7c287a9d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4a7c287a9d_1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4a7c287a9d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4a7c287a9d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4a7c287a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4a7c287a9d_1_1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4a7c287a9d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4a7c287a9d_1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4a7c287a9d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lstStyle>
            <a:lvl1pPr lvl="0" algn="l">
              <a:spcBef>
                <a:spcPts val="420"/>
              </a:spcBef>
              <a:spcAft>
                <a:spcPts val="0"/>
              </a:spcAft>
              <a:buSzPts val="1680"/>
              <a:buNone/>
              <a:defRPr sz="2100">
                <a:solidFill>
                  <a:srgbClr val="101322"/>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20" name="Google Shape;20;p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2"/>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24" name="Google Shape;24;p2"/>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25" name="Google Shape;25;p2"/>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26" name="Google Shape;26;p2"/>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27" name="Google Shape;27;p2"/>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9pPr>
          </a:lstStyle>
          <a:p>
            <a:endParaRPr/>
          </a:p>
        </p:txBody>
      </p:sp>
      <p:sp>
        <p:nvSpPr>
          <p:cNvPr id="82" name="Google Shape;82;p11"/>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3" name="Google Shape;83;p1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lstStyle>
            <a:lvl1pPr marL="457200" lvl="0" indent="-228600" algn="l">
              <a:spcBef>
                <a:spcPts val="400"/>
              </a:spcBef>
              <a:spcAft>
                <a:spcPts val="0"/>
              </a:spcAft>
              <a:buSzPts val="1600"/>
              <a:buNone/>
              <a:defRPr sz="20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89" name="Google Shape;89;p1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95" name="Google Shape;95;p13"/>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lstStyle>
            <a:lvl1pPr marL="457200" lvl="0" indent="-228600" algn="l">
              <a:spcBef>
                <a:spcPts val="400"/>
              </a:spcBef>
              <a:spcAft>
                <a:spcPts val="0"/>
              </a:spcAft>
              <a:buSzPts val="1600"/>
              <a:buNone/>
              <a:defRPr sz="20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96" name="Google Shape;96;p1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3"/>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00" name="Google Shape;100;p13"/>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lstStyle>
            <a:lvl1pPr marL="457200" lvl="0" indent="-228600" algn="l">
              <a:spcBef>
                <a:spcPts val="400"/>
              </a:spcBef>
              <a:spcAft>
                <a:spcPts val="0"/>
              </a:spcAft>
              <a:buSzPts val="1600"/>
              <a:buNone/>
              <a:defRPr sz="20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4" name="Google Shape;104;p1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0" name="Google Shape;110;p15"/>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1440"/>
              <a:buNone/>
              <a:defRPr sz="18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1" name="Google Shape;111;p1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15"/>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15" name="Google Shape;115;p15"/>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6"/>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9" name="Google Shape;119;p16"/>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1440"/>
              <a:buNone/>
              <a:defRPr sz="18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0" name="Google Shape;120;p1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7"/>
          <p:cNvSpPr txBox="1">
            <a:spLocks noGrp="1"/>
          </p:cNvSpPr>
          <p:nvPr>
            <p:ph type="body" idx="1"/>
          </p:nvPr>
        </p:nvSpPr>
        <p:spPr>
          <a:xfrm rot="5400000">
            <a:off x="3143778" y="-1773767"/>
            <a:ext cx="3615267" cy="85344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6" name="Google Shape;126;p1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8"/>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2" name="Google Shape;132;p1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31" name="Google Shape;31;p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1440"/>
              <a:buNone/>
              <a:defRPr sz="1800">
                <a:solidFill>
                  <a:srgbClr val="101322"/>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37" name="Google Shape;37;p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43" name="Google Shape;43;p5"/>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44" name="Google Shape;44;p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50" name="Google Shape;50;p6"/>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1" name="Google Shape;51;p6"/>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52" name="Google Shape;52;p6"/>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3" name="Google Shape;53;p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8" name="Google Shape;68;p9"/>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69" name="Google Shape;69;p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101322"/>
                </a:solidFill>
                <a:latin typeface="Century Gothic"/>
                <a:ea typeface="Century Gothic"/>
                <a:cs typeface="Century Gothic"/>
                <a:sym typeface="Century Gothic"/>
              </a:defRPr>
            </a:lvl9pPr>
          </a:lstStyle>
          <a:p>
            <a:endParaRPr/>
          </a:p>
        </p:txBody>
      </p:sp>
      <p:sp>
        <p:nvSpPr>
          <p:cNvPr id="75" name="Google Shape;75;p10"/>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76" name="Google Shape;76;p1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5393C"/>
            </a:gs>
            <a:gs pos="10000">
              <a:srgbClr val="75393C"/>
            </a:gs>
            <a:gs pos="100000">
              <a:srgbClr val="093048"/>
            </a:gs>
          </a:gsLst>
          <a:lin ang="6120000"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9206969" y="2963333"/>
            <a:ext cx="2981859" cy="3208867"/>
            <a:chOff x="9206969" y="2963333"/>
            <a:chExt cx="2981859" cy="3208867"/>
          </a:xfrm>
        </p:grpSpPr>
        <p:cxnSp>
          <p:nvCxnSpPr>
            <p:cNvPr id="7" name="Google Shape;7;p1"/>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8" name="Google Shape;8;p1"/>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9" name="Google Shape;9;p1"/>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0" name="Google Shape;10;p1"/>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1" name="Google Shape;11;p1"/>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2" name="Google Shape;12;p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3" name="Google Shape;13;p1"/>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101322"/>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101322"/>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101322"/>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101322"/>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000" b="0" i="0" u="none" strike="noStrike" cap="none">
                <a:solidFill>
                  <a:srgbClr val="10132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0" i="0" u="none" strike="noStrike" cap="none">
                <a:solidFill>
                  <a:srgbClr val="10132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u="none" strike="noStrike" cap="none">
                <a:solidFill>
                  <a:srgbClr val="101322"/>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101322"/>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101322"/>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101322"/>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101322"/>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101322"/>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101322"/>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101322"/>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10132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drive.google.com/file/d/1gZFNh726Y_dpTn6AKH7zpwwM-Hwh3ohG/view" TargetMode="External"/><Relationship Id="rId5" Type="http://schemas.openxmlformats.org/officeDocument/2006/relationships/image" Target="../media/image10.jpg"/><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drive.google.com/file/d/1yvRVuVkOLQYKc35Y6DchthfAwijtAEn8/view"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drive.google.com/file/d/1602HXRarJXKbpxWGw4Woz2vWa4DcF3WL/view" TargetMode="External"/><Relationship Id="rId5" Type="http://schemas.openxmlformats.org/officeDocument/2006/relationships/image" Target="../media/image17.jpg"/><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drive.google.com/file/d/1iXbM9de2BNVBaHsaxiFeQ4stEmBB_oHG/view"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drive.google.com/file/d/1spgMT6caosjWu2XN_4u__IiXuLUTHs1Y/vie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hyperlink" Target="http://drive.google.com/file/d/1G2TSc2pMp_gzqOxF9rNDDLTSdtqxgEG7/view"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drive.google.com/file/d/1xN91aMrcHbpysY42DA-sZWD_rvPgcDk6/view"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drive.google.com/file/d/19675VdOw-zlehLChq-XRLXpz_3ESaMZn/view" TargetMode="Externa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entury Gothic"/>
              <a:buNone/>
            </a:pPr>
            <a:r>
              <a:rPr lang="en-US"/>
              <a:t>EECT 222 MICROCONTROLLERS</a:t>
            </a:r>
            <a:endParaRPr/>
          </a:p>
        </p:txBody>
      </p:sp>
      <p:sp>
        <p:nvSpPr>
          <p:cNvPr id="140" name="Google Shape;140;p19"/>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80"/>
              <a:buNone/>
            </a:pPr>
            <a:r>
              <a:rPr lang="en-US">
                <a:solidFill>
                  <a:srgbClr val="FFFFFF"/>
                </a:solidFill>
              </a:rPr>
              <a:t>Cohlten Green</a:t>
            </a:r>
            <a:endParaRPr>
              <a:solidFill>
                <a:srgbClr val="FFFFFF"/>
              </a:solidFill>
            </a:endParaRPr>
          </a:p>
          <a:p>
            <a:pPr marL="0" lvl="0" indent="0" algn="l" rtl="0">
              <a:spcBef>
                <a:spcPts val="0"/>
              </a:spcBef>
              <a:spcAft>
                <a:spcPts val="0"/>
              </a:spcAft>
              <a:buSzPts val="1680"/>
              <a:buNone/>
            </a:pPr>
            <a:endParaRPr>
              <a:solidFill>
                <a:srgbClr val="FFFFFF"/>
              </a:solidFill>
            </a:endParaRPr>
          </a:p>
          <a:p>
            <a:pPr marL="0" lvl="0" indent="0" algn="l" rtl="0">
              <a:spcBef>
                <a:spcPts val="0"/>
              </a:spcBef>
              <a:spcAft>
                <a:spcPts val="0"/>
              </a:spcAft>
              <a:buSzPts val="1680"/>
              <a:buNone/>
            </a:pPr>
            <a:r>
              <a:rPr lang="en-US">
                <a:solidFill>
                  <a:srgbClr val="FFFFFF"/>
                </a:solidFill>
              </a:rPr>
              <a:t>Lab Partners:</a:t>
            </a:r>
            <a:endParaRPr>
              <a:solidFill>
                <a:srgbClr val="FFFFFF"/>
              </a:solidFill>
            </a:endParaRPr>
          </a:p>
          <a:p>
            <a:pPr marL="0" lvl="0" indent="0" algn="l" rtl="0">
              <a:spcBef>
                <a:spcPts val="0"/>
              </a:spcBef>
              <a:spcAft>
                <a:spcPts val="0"/>
              </a:spcAft>
              <a:buSzPts val="1680"/>
              <a:buNone/>
            </a:pPr>
            <a:r>
              <a:rPr lang="en-US">
                <a:solidFill>
                  <a:srgbClr val="FFFFFF"/>
                </a:solidFill>
              </a:rPr>
              <a:t>Nathaniel Paulus</a:t>
            </a:r>
            <a:endParaRPr>
              <a:solidFill>
                <a:srgbClr val="FFFFFF"/>
              </a:solidFill>
            </a:endParaRPr>
          </a:p>
          <a:p>
            <a:pPr marL="0" lvl="0" indent="0" algn="l" rtl="0">
              <a:spcBef>
                <a:spcPts val="0"/>
              </a:spcBef>
              <a:spcAft>
                <a:spcPts val="0"/>
              </a:spcAft>
              <a:buSzPts val="1680"/>
              <a:buNone/>
            </a:pPr>
            <a:r>
              <a:rPr lang="en-US">
                <a:solidFill>
                  <a:srgbClr val="FFFFFF"/>
                </a:solidFill>
              </a:rPr>
              <a:t>Zachry Francis</a:t>
            </a:r>
            <a:endParaRPr>
              <a:solidFill>
                <a:srgbClr val="FFFFFF"/>
              </a:solidFill>
            </a:endParaRPr>
          </a:p>
          <a:p>
            <a:pPr marL="0" lvl="0" indent="0" algn="l" rtl="0">
              <a:spcBef>
                <a:spcPts val="0"/>
              </a:spcBef>
              <a:spcAft>
                <a:spcPts val="0"/>
              </a:spcAft>
              <a:buSzPts val="1680"/>
              <a:buNone/>
            </a:pPr>
            <a:r>
              <a:rPr lang="en-US">
                <a:solidFill>
                  <a:srgbClr val="FFFFFF"/>
                </a:solidFill>
              </a:rPr>
              <a:t>Donald Stanley</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MATERIALS</a:t>
            </a:r>
            <a:endParaRPr/>
          </a:p>
        </p:txBody>
      </p:sp>
      <p:sp>
        <p:nvSpPr>
          <p:cNvPr id="196" name="Google Shape;196;p28"/>
          <p:cNvSpPr txBox="1"/>
          <p:nvPr/>
        </p:nvSpPr>
        <p:spPr>
          <a:xfrm>
            <a:off x="1577591" y="1450430"/>
            <a:ext cx="4150547"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220 Resistor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Seven Segment Display</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Basic Stamp Board</a:t>
            </a:r>
            <a:endParaRPr/>
          </a:p>
        </p:txBody>
      </p:sp>
      <p:sp>
        <p:nvSpPr>
          <p:cNvPr id="197" name="Google Shape;197;p28"/>
          <p:cNvSpPr txBox="1"/>
          <p:nvPr/>
        </p:nvSpPr>
        <p:spPr>
          <a:xfrm>
            <a:off x="7348290" y="1450430"/>
            <a:ext cx="3414823"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Amount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7                              </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DATASHEETS</a:t>
            </a:r>
            <a:endParaRPr/>
          </a:p>
        </p:txBody>
      </p:sp>
      <p:sp>
        <p:nvSpPr>
          <p:cNvPr id="203" name="Google Shape;203;p29"/>
          <p:cNvSpPr txBox="1"/>
          <p:nvPr/>
        </p:nvSpPr>
        <p:spPr>
          <a:xfrm>
            <a:off x="1577591" y="1450430"/>
            <a:ext cx="4150547"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220 Resistor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Seven Segment Display</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Basic Stamp Board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p:nvPr/>
        </p:nvSpPr>
        <p:spPr>
          <a:xfrm>
            <a:off x="336332" y="301571"/>
            <a:ext cx="1671144"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{$STAMP BS2}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Blink an LED</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loop:</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zero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two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three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sz="1400">
              <a:solidFill>
                <a:schemeClr val="lt1"/>
              </a:solidFill>
              <a:latin typeface="Century Gothic"/>
              <a:ea typeface="Century Gothic"/>
              <a:cs typeface="Century Gothic"/>
              <a:sym typeface="Century Gothic"/>
            </a:endParaRPr>
          </a:p>
        </p:txBody>
      </p:sp>
      <p:sp>
        <p:nvSpPr>
          <p:cNvPr id="209" name="Google Shape;209;p30"/>
          <p:cNvSpPr/>
          <p:nvPr/>
        </p:nvSpPr>
        <p:spPr>
          <a:xfrm>
            <a:off x="2342754" y="301571"/>
            <a:ext cx="6096000" cy="4185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four</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five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six</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seven</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eight</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nine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PAUSE 1000</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GOTO loop</a:t>
            </a:r>
            <a:endParaRPr sz="1400">
              <a:solidFill>
                <a:schemeClr val="lt1"/>
              </a:solidFill>
              <a:latin typeface="Century Gothic"/>
              <a:ea typeface="Century Gothic"/>
              <a:cs typeface="Century Gothic"/>
              <a:sym typeface="Century Gothic"/>
            </a:endParaRPr>
          </a:p>
        </p:txBody>
      </p:sp>
      <p:sp>
        <p:nvSpPr>
          <p:cNvPr id="210" name="Google Shape;210;p30"/>
          <p:cNvSpPr/>
          <p:nvPr/>
        </p:nvSpPr>
        <p:spPr>
          <a:xfrm>
            <a:off x="4400688" y="301571"/>
            <a:ext cx="1208690" cy="4401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off:</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13</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11</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6</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zero: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13</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11</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6</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p:txBody>
      </p:sp>
      <p:sp>
        <p:nvSpPr>
          <p:cNvPr id="211" name="Google Shape;211;p3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CODE</a:t>
            </a:r>
            <a:endParaRPr/>
          </a:p>
        </p:txBody>
      </p:sp>
      <p:sp>
        <p:nvSpPr>
          <p:cNvPr id="212" name="Google Shape;212;p30"/>
          <p:cNvSpPr/>
          <p:nvPr/>
        </p:nvSpPr>
        <p:spPr>
          <a:xfrm>
            <a:off x="5996427" y="266809"/>
            <a:ext cx="1356874" cy="37548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13</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11</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6</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two: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6</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p:txBody>
      </p:sp>
      <p:sp>
        <p:nvSpPr>
          <p:cNvPr id="213" name="Google Shape;213;p30"/>
          <p:cNvSpPr/>
          <p:nvPr/>
        </p:nvSpPr>
        <p:spPr>
          <a:xfrm>
            <a:off x="7454722" y="266809"/>
            <a:ext cx="1460938" cy="4185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three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6</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four:</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11</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five: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zero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p:txBody>
      </p:sp>
      <p:sp>
        <p:nvSpPr>
          <p:cNvPr id="214" name="Google Shape;214;p30"/>
          <p:cNvSpPr/>
          <p:nvPr/>
        </p:nvSpPr>
        <p:spPr>
          <a:xfrm>
            <a:off x="9312166" y="266810"/>
            <a:ext cx="2406869" cy="4185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six:</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eight</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15</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seven:</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one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12</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eight:</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zero</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LOW 14</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nine:</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GOSUB eight</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HIGH 7</a:t>
            </a:r>
            <a:endParaRPr/>
          </a:p>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  RETURN</a:t>
            </a:r>
            <a:endParaRPr/>
          </a:p>
        </p:txBody>
      </p:sp>
      <p:cxnSp>
        <p:nvCxnSpPr>
          <p:cNvPr id="215" name="Google Shape;215;p30"/>
          <p:cNvCxnSpPr/>
          <p:nvPr/>
        </p:nvCxnSpPr>
        <p:spPr>
          <a:xfrm flipH="1">
            <a:off x="224401" y="301571"/>
            <a:ext cx="1054" cy="3474874"/>
          </a:xfrm>
          <a:prstGeom prst="straightConnector1">
            <a:avLst/>
          </a:prstGeom>
          <a:noFill/>
          <a:ln w="28575" cap="rnd" cmpd="sng">
            <a:solidFill>
              <a:schemeClr val="accent3"/>
            </a:solidFill>
            <a:prstDash val="solid"/>
            <a:round/>
            <a:headEnd type="none" w="sm" len="sm"/>
            <a:tailEnd type="stealth" w="med" len="med"/>
          </a:ln>
        </p:spPr>
      </p:cxnSp>
      <p:cxnSp>
        <p:nvCxnSpPr>
          <p:cNvPr id="216" name="Google Shape;216;p30"/>
          <p:cNvCxnSpPr/>
          <p:nvPr/>
        </p:nvCxnSpPr>
        <p:spPr>
          <a:xfrm>
            <a:off x="234911" y="4828901"/>
            <a:ext cx="4556234" cy="0"/>
          </a:xfrm>
          <a:prstGeom prst="straightConnector1">
            <a:avLst/>
          </a:prstGeom>
          <a:noFill/>
          <a:ln w="28575" cap="rnd" cmpd="sng">
            <a:solidFill>
              <a:schemeClr val="accent3"/>
            </a:solidFill>
            <a:prstDash val="solid"/>
            <a:round/>
            <a:headEnd type="none" w="sm" len="sm"/>
            <a:tailEnd type="stealth"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a:t>
            </a:r>
            <a:endParaRPr/>
          </a:p>
        </p:txBody>
      </p:sp>
      <p:pic>
        <p:nvPicPr>
          <p:cNvPr id="222" name="Google Shape;222;p31"/>
          <p:cNvPicPr preferRelativeResize="0"/>
          <p:nvPr/>
        </p:nvPicPr>
        <p:blipFill rotWithShape="1">
          <a:blip r:embed="rId3">
            <a:alphaModFix/>
          </a:blip>
          <a:srcRect/>
          <a:stretch/>
        </p:blipFill>
        <p:spPr>
          <a:xfrm rot="-5400000">
            <a:off x="1175311" y="-366013"/>
            <a:ext cx="3646503" cy="4862004"/>
          </a:xfrm>
          <a:prstGeom prst="rect">
            <a:avLst/>
          </a:prstGeom>
          <a:noFill/>
          <a:ln>
            <a:noFill/>
          </a:ln>
        </p:spPr>
      </p:pic>
      <p:sp>
        <p:nvSpPr>
          <p:cNvPr id="223" name="Google Shape;223;p31"/>
          <p:cNvSpPr txBox="1"/>
          <p:nvPr/>
        </p:nvSpPr>
        <p:spPr>
          <a:xfrm>
            <a:off x="2520706" y="3919772"/>
            <a:ext cx="95571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pic>
        <p:nvPicPr>
          <p:cNvPr id="224" name="Google Shape;224;p31"/>
          <p:cNvPicPr preferRelativeResize="0"/>
          <p:nvPr/>
        </p:nvPicPr>
        <p:blipFill rotWithShape="1">
          <a:blip r:embed="rId4">
            <a:alphaModFix/>
          </a:blip>
          <a:srcRect/>
          <a:stretch/>
        </p:blipFill>
        <p:spPr>
          <a:xfrm rot="-5400000">
            <a:off x="7362334" y="1715267"/>
            <a:ext cx="3263626" cy="5802002"/>
          </a:xfrm>
          <a:prstGeom prst="rect">
            <a:avLst/>
          </a:prstGeom>
          <a:noFill/>
          <a:ln>
            <a:noFill/>
          </a:ln>
        </p:spPr>
      </p:pic>
      <p:sp>
        <p:nvSpPr>
          <p:cNvPr id="225" name="Google Shape;225;p31"/>
          <p:cNvSpPr txBox="1"/>
          <p:nvPr/>
        </p:nvSpPr>
        <p:spPr>
          <a:xfrm>
            <a:off x="8567587" y="6224158"/>
            <a:ext cx="8531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OBSERVATIONS</a:t>
            </a:r>
            <a:endParaRPr/>
          </a:p>
        </p:txBody>
      </p:sp>
      <p:sp>
        <p:nvSpPr>
          <p:cNvPr id="231" name="Google Shape;231;p32"/>
          <p:cNvSpPr txBox="1"/>
          <p:nvPr/>
        </p:nvSpPr>
        <p:spPr>
          <a:xfrm>
            <a:off x="1337375" y="1724000"/>
            <a:ext cx="8784900" cy="11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This lab was a little more difficult because of the amount of code that we had to write. It was simple code but a lot of repetitive commands for each function.</a:t>
            </a:r>
            <a:endParaRPr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BOE-BOT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DESCRIPTION</a:t>
            </a:r>
            <a:endParaRPr/>
          </a:p>
        </p:txBody>
      </p:sp>
      <p:sp>
        <p:nvSpPr>
          <p:cNvPr id="242" name="Google Shape;242;p34"/>
          <p:cNvSpPr txBox="1"/>
          <p:nvPr/>
        </p:nvSpPr>
        <p:spPr>
          <a:xfrm>
            <a:off x="684212" y="3069021"/>
            <a:ext cx="1111890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For this lab, we needed to come up with a function for the BOE-BOT to complete. We first figured out how to make the servos run. Then we moved on to setting up the sensors. The sensors were used to follow black tape that we placed on the table and floor.</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MATERIALS</a:t>
            </a:r>
            <a:endParaRPr/>
          </a:p>
        </p:txBody>
      </p:sp>
      <p:sp>
        <p:nvSpPr>
          <p:cNvPr id="248" name="Google Shape;248;p35"/>
          <p:cNvSpPr txBox="1"/>
          <p:nvPr/>
        </p:nvSpPr>
        <p:spPr>
          <a:xfrm>
            <a:off x="925950" y="1639616"/>
            <a:ext cx="4623512"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BOE-BOT</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BOE-BOT Sensors</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Black Tape/Electrical Tape</a:t>
            </a:r>
            <a:endParaRPr/>
          </a:p>
        </p:txBody>
      </p:sp>
      <p:sp>
        <p:nvSpPr>
          <p:cNvPr id="249" name="Google Shape;249;p35"/>
          <p:cNvSpPr txBox="1"/>
          <p:nvPr/>
        </p:nvSpPr>
        <p:spPr>
          <a:xfrm>
            <a:off x="6969918" y="1639616"/>
            <a:ext cx="3414823"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Amount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7                              </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DATASHEETS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CODE</a:t>
            </a:r>
            <a:endParaRPr/>
          </a:p>
        </p:txBody>
      </p:sp>
      <p:sp>
        <p:nvSpPr>
          <p:cNvPr id="260" name="Google Shape;260;p37"/>
          <p:cNvSpPr/>
          <p:nvPr/>
        </p:nvSpPr>
        <p:spPr>
          <a:xfrm>
            <a:off x="853417" y="111630"/>
            <a:ext cx="1933903" cy="41549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{$STAMP BS2}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{$PBASIC 2.5}</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Pin definitions</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lMotor PIN 13</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rMotor PIN 12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lSensePwr PIN 7</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lSense PIN 8</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rSensePwr PIN 10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rSense PIN 9</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Constants</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lForward CON 850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lReverse CON 650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rForward CON 650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rReverse CON 850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lStop CON 750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rStop CON 750</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i VAR Byte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left VAR Word</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right VAR Word</a:t>
            </a:r>
            <a:endParaRPr/>
          </a:p>
        </p:txBody>
      </p:sp>
      <p:sp>
        <p:nvSpPr>
          <p:cNvPr id="261" name="Google Shape;261;p37"/>
          <p:cNvSpPr/>
          <p:nvPr/>
        </p:nvSpPr>
        <p:spPr>
          <a:xfrm>
            <a:off x="2913963" y="111630"/>
            <a:ext cx="2501462"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DO</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HIGH lSensePwr</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HIGH lSense</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RCTIME lSense, 1, left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LOW lSensePwr</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HIGH rSensePwr</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HIGH rSense</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RCTIME rSense, 1, right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LOW rSensePwr</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IF left &gt; 1000 THEN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TurnLeft</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ELSEIF right &gt; 2000 THEN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TurnRight</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ELSE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GOForward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ENDIF</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'DEBUG ? left, CR</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'DEBUG ? right, CR</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200</a:t>
            </a:r>
            <a:endParaRPr/>
          </a:p>
        </p:txBody>
      </p:sp>
      <p:sp>
        <p:nvSpPr>
          <p:cNvPr id="262" name="Google Shape;262;p37"/>
          <p:cNvSpPr/>
          <p:nvPr/>
        </p:nvSpPr>
        <p:spPr>
          <a:xfrm>
            <a:off x="5520009" y="111630"/>
            <a:ext cx="2354317" cy="43396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LOOP</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3, 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PULSIN 3, 1, sig</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IF sig &lt; 700 THEN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IF sig // 2 &lt; 1 THEN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TurnRight</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ELSE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TurnLeft</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ENDIF</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ELSE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GoForward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ENDIF</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'LOOP</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TurnRight: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i = 1 TO 5</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lMotor, lForward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rMotor, rReverse</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20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NEXT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a:t>
            </a:r>
            <a:endParaRPr sz="1200">
              <a:solidFill>
                <a:schemeClr val="lt1"/>
              </a:solidFill>
              <a:latin typeface="Century Gothic"/>
              <a:ea typeface="Century Gothic"/>
              <a:cs typeface="Century Gothic"/>
              <a:sym typeface="Century Gothic"/>
            </a:endParaRPr>
          </a:p>
        </p:txBody>
      </p:sp>
      <p:sp>
        <p:nvSpPr>
          <p:cNvPr id="263" name="Google Shape;263;p37"/>
          <p:cNvSpPr/>
          <p:nvPr/>
        </p:nvSpPr>
        <p:spPr>
          <a:xfrm>
            <a:off x="8083494" y="111630"/>
            <a:ext cx="2563485" cy="56323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TurnLeft: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i = 1 TO 5</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rMotor, rForward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lMotor, lReverse</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20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NEXT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GoForward:</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i = 1 TO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lMotor, lForward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rMotor, rForward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20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NEXT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Drive: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j VAR Byte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j = 1 TO 15</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GOSUB GoForward</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NEXT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a:t>
            </a:r>
            <a:endParaRPr/>
          </a:p>
          <a:p>
            <a:pPr marL="0" marR="0" lvl="0" indent="0" algn="l" rtl="0">
              <a:spcBef>
                <a:spcPts val="0"/>
              </a:spcBef>
              <a:spcAft>
                <a:spcPts val="0"/>
              </a:spcAft>
              <a:buNone/>
            </a:pP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StopBot: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i = 1 TO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lMotor, lStop</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PULSOUT rMotor, rStop</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PAUSE 20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NEXT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a:t>
            </a:r>
            <a:endParaRPr/>
          </a:p>
        </p:txBody>
      </p:sp>
      <p:cxnSp>
        <p:nvCxnSpPr>
          <p:cNvPr id="264" name="Google Shape;264;p37"/>
          <p:cNvCxnSpPr/>
          <p:nvPr/>
        </p:nvCxnSpPr>
        <p:spPr>
          <a:xfrm>
            <a:off x="441434" y="714703"/>
            <a:ext cx="3683" cy="3300248"/>
          </a:xfrm>
          <a:prstGeom prst="straightConnector1">
            <a:avLst/>
          </a:prstGeom>
          <a:noFill/>
          <a:ln w="28575" cap="rnd" cmpd="sng">
            <a:solidFill>
              <a:schemeClr val="accent3"/>
            </a:solidFill>
            <a:prstDash val="solid"/>
            <a:round/>
            <a:headEnd type="none" w="sm" len="sm"/>
            <a:tailEnd type="stealth" w="med" len="med"/>
          </a:ln>
        </p:spPr>
      </p:cxnSp>
      <p:cxnSp>
        <p:nvCxnSpPr>
          <p:cNvPr id="265" name="Google Shape;265;p37"/>
          <p:cNvCxnSpPr/>
          <p:nvPr/>
        </p:nvCxnSpPr>
        <p:spPr>
          <a:xfrm rot="10800000" flipH="1">
            <a:off x="441434" y="4842893"/>
            <a:ext cx="2655434" cy="4652"/>
          </a:xfrm>
          <a:prstGeom prst="straightConnector1">
            <a:avLst/>
          </a:prstGeom>
          <a:noFill/>
          <a:ln w="28575" cap="rnd" cmpd="sng">
            <a:solidFill>
              <a:schemeClr val="accent3"/>
            </a:solidFill>
            <a:prstDash val="solid"/>
            <a:round/>
            <a:headEnd type="none" w="sm" len="sm"/>
            <a:tailEnd type="stealth"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BASIC STAMP LED FLASHERS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a:t>
            </a:r>
            <a:endParaRPr/>
          </a:p>
        </p:txBody>
      </p:sp>
      <p:pic>
        <p:nvPicPr>
          <p:cNvPr id="271" name="Google Shape;271;p38"/>
          <p:cNvPicPr preferRelativeResize="0"/>
          <p:nvPr/>
        </p:nvPicPr>
        <p:blipFill rotWithShape="1">
          <a:blip r:embed="rId3">
            <a:alphaModFix/>
          </a:blip>
          <a:srcRect/>
          <a:stretch/>
        </p:blipFill>
        <p:spPr>
          <a:xfrm>
            <a:off x="105103" y="146705"/>
            <a:ext cx="5839081" cy="3284483"/>
          </a:xfrm>
          <a:prstGeom prst="rect">
            <a:avLst/>
          </a:prstGeom>
          <a:noFill/>
          <a:ln>
            <a:noFill/>
          </a:ln>
        </p:spPr>
      </p:pic>
      <p:pic>
        <p:nvPicPr>
          <p:cNvPr id="272" name="Google Shape;272;p38"/>
          <p:cNvPicPr preferRelativeResize="0"/>
          <p:nvPr/>
        </p:nvPicPr>
        <p:blipFill rotWithShape="1">
          <a:blip r:embed="rId4">
            <a:alphaModFix/>
          </a:blip>
          <a:srcRect/>
          <a:stretch/>
        </p:blipFill>
        <p:spPr>
          <a:xfrm>
            <a:off x="6122860" y="2963625"/>
            <a:ext cx="5839081" cy="3284483"/>
          </a:xfrm>
          <a:prstGeom prst="rect">
            <a:avLst/>
          </a:prstGeom>
          <a:noFill/>
          <a:ln>
            <a:noFill/>
          </a:ln>
        </p:spPr>
      </p:pic>
      <p:sp>
        <p:nvSpPr>
          <p:cNvPr id="273" name="Google Shape;273;p38"/>
          <p:cNvSpPr txBox="1"/>
          <p:nvPr/>
        </p:nvSpPr>
        <p:spPr>
          <a:xfrm>
            <a:off x="8567587" y="6224158"/>
            <a:ext cx="8531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
        <p:nvSpPr>
          <p:cNvPr id="274" name="Google Shape;274;p38"/>
          <p:cNvSpPr txBox="1"/>
          <p:nvPr/>
        </p:nvSpPr>
        <p:spPr>
          <a:xfrm>
            <a:off x="2598083" y="3540813"/>
            <a:ext cx="8531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84212" y="4487332"/>
            <a:ext cx="8534400" cy="150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3 OBSERVATIONS</a:t>
            </a:r>
            <a:endParaRPr/>
          </a:p>
        </p:txBody>
      </p:sp>
      <p:sp>
        <p:nvSpPr>
          <p:cNvPr id="280" name="Google Shape;280;p39"/>
          <p:cNvSpPr txBox="1"/>
          <p:nvPr/>
        </p:nvSpPr>
        <p:spPr>
          <a:xfrm>
            <a:off x="1434150" y="1920500"/>
            <a:ext cx="9323700" cy="17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We had a little bit of a difficult time trying to figure out how to make the boe bot turn the right direction and the certain amount each time. After we figured that out we add the sensor to it so that it would turn when it neared an obstacle. </a:t>
            </a:r>
            <a:endParaRPr sz="24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ARDUINO MESSAGE DISPLAY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DESCRIPTION</a:t>
            </a:r>
            <a:endParaRPr/>
          </a:p>
        </p:txBody>
      </p:sp>
      <p:sp>
        <p:nvSpPr>
          <p:cNvPr id="291" name="Google Shape;291;p41"/>
          <p:cNvSpPr txBox="1"/>
          <p:nvPr/>
        </p:nvSpPr>
        <p:spPr>
          <a:xfrm>
            <a:off x="684212" y="2963916"/>
            <a:ext cx="11139926"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For this lab, we were to make a message display using arduino which would display at least 7 different messages by flipping each of the switches.</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MATERIALS</a:t>
            </a:r>
            <a:endParaRPr/>
          </a:p>
        </p:txBody>
      </p:sp>
      <p:sp>
        <p:nvSpPr>
          <p:cNvPr id="297" name="Google Shape;297;p42"/>
          <p:cNvSpPr txBox="1"/>
          <p:nvPr/>
        </p:nvSpPr>
        <p:spPr>
          <a:xfrm>
            <a:off x="2346406" y="1724646"/>
            <a:ext cx="4623512"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Arduino board</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Display</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220 Resistor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Potentiometer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Set of switches</a:t>
            </a:r>
            <a:endParaRPr/>
          </a:p>
        </p:txBody>
      </p:sp>
      <p:sp>
        <p:nvSpPr>
          <p:cNvPr id="298" name="Google Shape;298;p42"/>
          <p:cNvSpPr txBox="1"/>
          <p:nvPr/>
        </p:nvSpPr>
        <p:spPr>
          <a:xfrm>
            <a:off x="7511200" y="1724646"/>
            <a:ext cx="3414823"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Amount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                              </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4</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DATASHEET</a:t>
            </a:r>
            <a:endParaRPr/>
          </a:p>
        </p:txBody>
      </p:sp>
      <p:sp>
        <p:nvSpPr>
          <p:cNvPr id="304" name="Google Shape;304;p43"/>
          <p:cNvSpPr txBox="1"/>
          <p:nvPr/>
        </p:nvSpPr>
        <p:spPr>
          <a:xfrm>
            <a:off x="925950" y="1639616"/>
            <a:ext cx="4623512"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BOE-BOT</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BOE-BOT Sensors</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Black Tape/Electrical Tape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CODE</a:t>
            </a:r>
            <a:endParaRPr/>
          </a:p>
        </p:txBody>
      </p:sp>
      <p:sp>
        <p:nvSpPr>
          <p:cNvPr id="310" name="Google Shape;310;p44"/>
          <p:cNvSpPr/>
          <p:nvPr/>
        </p:nvSpPr>
        <p:spPr>
          <a:xfrm>
            <a:off x="1177159" y="147682"/>
            <a:ext cx="3069021"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#include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&lt;LiquidCrystal.h&gt;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LiquidCrystal lcd(12, 11, 5, 4, 3, 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int msgCode = 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int oldMsgCode =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String messages[] =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"Out till noon",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"I'm under the\ndesk",</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"Grading papers;\ngiving you an F",</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"Out skydiving",</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"Look behind the\ndoor",</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"Destroying your\nhomework",</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"Returning the\nnuclear codes",</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"Gone fishing",</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"This message\ndoes not exist",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"Shutting down\nthe reactor",</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"Experimenting\nwith nutrinos",</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"Building Skynet",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"Eating PI",</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"Napping; back soon",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"Making coffee" </a:t>
            </a:r>
            <a:endParaRPr sz="1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a:t>
            </a:r>
            <a:endParaRPr sz="1200">
              <a:solidFill>
                <a:schemeClr val="lt1"/>
              </a:solidFill>
              <a:latin typeface="Century Gothic"/>
              <a:ea typeface="Century Gothic"/>
              <a:cs typeface="Century Gothic"/>
              <a:sym typeface="Century Gothic"/>
            </a:endParaRPr>
          </a:p>
        </p:txBody>
      </p:sp>
      <p:sp>
        <p:nvSpPr>
          <p:cNvPr id="311" name="Google Shape;311;p44"/>
          <p:cNvSpPr/>
          <p:nvPr/>
        </p:nvSpPr>
        <p:spPr>
          <a:xfrm>
            <a:off x="5065986" y="147682"/>
            <a:ext cx="6096000" cy="489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void setup()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lcd.begin(16, 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void loop()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int result = 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for (int i = 3; i &gt;= 0; i--)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result *= 2;</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result += analogRead(i) &gt; 512 ? 1 : 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msgCode = result;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if (msgCode != oldMsgCode) </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int newLine = messages[msgCode].indexOf('\n');</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String a = newLine == -1 ? messages[msgCode] : messages[msgCode].substring(0, newLine);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String b = newLine == -1 ? "" : messages[msgCode].substring(newLine + 1);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oldMsgCode = msgCode;</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lcd.clear();</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lcd.setCursor(0, 0);</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lcd.print(a);</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lcd.setCursor(0, 1);</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lcd.print(b);</a:t>
            </a:r>
            <a:endParaRPr/>
          </a:p>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  }}</a:t>
            </a:r>
            <a:endParaRPr/>
          </a:p>
        </p:txBody>
      </p:sp>
      <p:cxnSp>
        <p:nvCxnSpPr>
          <p:cNvPr id="312" name="Google Shape;312;p44"/>
          <p:cNvCxnSpPr/>
          <p:nvPr/>
        </p:nvCxnSpPr>
        <p:spPr>
          <a:xfrm>
            <a:off x="441434" y="714703"/>
            <a:ext cx="3683" cy="3300248"/>
          </a:xfrm>
          <a:prstGeom prst="straightConnector1">
            <a:avLst/>
          </a:prstGeom>
          <a:noFill/>
          <a:ln w="28575" cap="rnd" cmpd="sng">
            <a:solidFill>
              <a:schemeClr val="accent3"/>
            </a:solidFill>
            <a:prstDash val="solid"/>
            <a:round/>
            <a:headEnd type="none" w="sm" len="sm"/>
            <a:tailEnd type="stealth" w="med" len="med"/>
          </a:ln>
        </p:spPr>
      </p:cxnSp>
      <p:cxnSp>
        <p:nvCxnSpPr>
          <p:cNvPr id="313" name="Google Shape;313;p44"/>
          <p:cNvCxnSpPr/>
          <p:nvPr/>
        </p:nvCxnSpPr>
        <p:spPr>
          <a:xfrm rot="10800000" flipH="1">
            <a:off x="441434" y="4851182"/>
            <a:ext cx="2655434" cy="4652"/>
          </a:xfrm>
          <a:prstGeom prst="straightConnector1">
            <a:avLst/>
          </a:prstGeom>
          <a:noFill/>
          <a:ln w="28575" cap="rnd" cmpd="sng">
            <a:solidFill>
              <a:schemeClr val="accent3"/>
            </a:solidFill>
            <a:prstDash val="solid"/>
            <a:round/>
            <a:headEnd type="none" w="sm" len="sm"/>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 Prototype</a:t>
            </a:r>
            <a:endParaRPr/>
          </a:p>
        </p:txBody>
      </p:sp>
      <p:pic>
        <p:nvPicPr>
          <p:cNvPr id="319" name="Google Shape;319;p45"/>
          <p:cNvPicPr preferRelativeResize="0"/>
          <p:nvPr/>
        </p:nvPicPr>
        <p:blipFill rotWithShape="1">
          <a:blip r:embed="rId3">
            <a:alphaModFix/>
          </a:blip>
          <a:srcRect/>
          <a:stretch/>
        </p:blipFill>
        <p:spPr>
          <a:xfrm>
            <a:off x="463494" y="339543"/>
            <a:ext cx="3110842" cy="4147789"/>
          </a:xfrm>
          <a:prstGeom prst="rect">
            <a:avLst/>
          </a:prstGeom>
          <a:noFill/>
          <a:ln>
            <a:noFill/>
          </a:ln>
        </p:spPr>
      </p:pic>
      <p:pic>
        <p:nvPicPr>
          <p:cNvPr id="320" name="Google Shape;320;p45"/>
          <p:cNvPicPr preferRelativeResize="0"/>
          <p:nvPr/>
        </p:nvPicPr>
        <p:blipFill rotWithShape="1">
          <a:blip r:embed="rId4">
            <a:alphaModFix/>
          </a:blip>
          <a:srcRect/>
          <a:stretch/>
        </p:blipFill>
        <p:spPr>
          <a:xfrm rot="-5400000">
            <a:off x="5905337" y="-800851"/>
            <a:ext cx="3857625" cy="6718740"/>
          </a:xfrm>
          <a:prstGeom prst="rect">
            <a:avLst/>
          </a:prstGeom>
          <a:noFill/>
          <a:ln>
            <a:noFill/>
          </a:ln>
        </p:spPr>
      </p:pic>
      <p:sp>
        <p:nvSpPr>
          <p:cNvPr id="321" name="Google Shape;321;p45"/>
          <p:cNvSpPr txBox="1"/>
          <p:nvPr/>
        </p:nvSpPr>
        <p:spPr>
          <a:xfrm>
            <a:off x="7407589" y="4570827"/>
            <a:ext cx="8531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
        <p:nvSpPr>
          <p:cNvPr id="322" name="Google Shape;322;p45"/>
          <p:cNvSpPr txBox="1"/>
          <p:nvPr/>
        </p:nvSpPr>
        <p:spPr>
          <a:xfrm>
            <a:off x="1541059" y="4570827"/>
            <a:ext cx="95571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title"/>
          </p:nvPr>
        </p:nvSpPr>
        <p:spPr>
          <a:xfrm>
            <a:off x="684212" y="4474657"/>
            <a:ext cx="8534400" cy="150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 Finished Product</a:t>
            </a:r>
            <a:endParaRPr/>
          </a:p>
        </p:txBody>
      </p:sp>
      <p:pic>
        <p:nvPicPr>
          <p:cNvPr id="328" name="Google Shape;328;p46"/>
          <p:cNvPicPr preferRelativeResize="0"/>
          <p:nvPr/>
        </p:nvPicPr>
        <p:blipFill>
          <a:blip r:embed="rId3">
            <a:alphaModFix/>
          </a:blip>
          <a:stretch>
            <a:fillRect/>
          </a:stretch>
        </p:blipFill>
        <p:spPr>
          <a:xfrm>
            <a:off x="152400" y="152400"/>
            <a:ext cx="3136900" cy="4182533"/>
          </a:xfrm>
          <a:prstGeom prst="rect">
            <a:avLst/>
          </a:prstGeom>
          <a:noFill/>
          <a:ln>
            <a:noFill/>
          </a:ln>
        </p:spPr>
      </p:pic>
      <p:pic>
        <p:nvPicPr>
          <p:cNvPr id="329" name="Google Shape;329;p46"/>
          <p:cNvPicPr preferRelativeResize="0"/>
          <p:nvPr/>
        </p:nvPicPr>
        <p:blipFill>
          <a:blip r:embed="rId4">
            <a:alphaModFix/>
          </a:blip>
          <a:stretch>
            <a:fillRect/>
          </a:stretch>
        </p:blipFill>
        <p:spPr>
          <a:xfrm>
            <a:off x="3441700" y="152400"/>
            <a:ext cx="3136900" cy="4182533"/>
          </a:xfrm>
          <a:prstGeom prst="rect">
            <a:avLst/>
          </a:prstGeom>
          <a:noFill/>
          <a:ln>
            <a:noFill/>
          </a:ln>
        </p:spPr>
      </p:pic>
      <p:pic>
        <p:nvPicPr>
          <p:cNvPr id="330" name="Google Shape;330;p46"/>
          <p:cNvPicPr preferRelativeResize="0"/>
          <p:nvPr/>
        </p:nvPicPr>
        <p:blipFill>
          <a:blip r:embed="rId5">
            <a:alphaModFix/>
          </a:blip>
          <a:stretch>
            <a:fillRect/>
          </a:stretch>
        </p:blipFill>
        <p:spPr>
          <a:xfrm>
            <a:off x="6731000" y="152400"/>
            <a:ext cx="3136900" cy="4182533"/>
          </a:xfrm>
          <a:prstGeom prst="rect">
            <a:avLst/>
          </a:prstGeom>
          <a:noFill/>
          <a:ln>
            <a:noFill/>
          </a:ln>
        </p:spPr>
      </p:pic>
      <p:pic>
        <p:nvPicPr>
          <p:cNvPr id="331" name="Google Shape;331;p46" title="VID_20181210_184749.mp4">
            <a:hlinkClick r:id="rId6"/>
          </p:cNvPr>
          <p:cNvPicPr preferRelativeResize="0"/>
          <p:nvPr/>
        </p:nvPicPr>
        <p:blipFill>
          <a:blip r:embed="rId7">
            <a:alphaModFix/>
          </a:blip>
          <a:stretch>
            <a:fillRect/>
          </a:stretch>
        </p:blipFill>
        <p:spPr>
          <a:xfrm>
            <a:off x="9085787" y="4411283"/>
            <a:ext cx="2668588" cy="2001441"/>
          </a:xfrm>
          <a:prstGeom prst="rect">
            <a:avLst/>
          </a:prstGeom>
          <a:noFill/>
          <a:ln>
            <a:noFill/>
          </a:ln>
        </p:spPr>
      </p:pic>
      <p:sp>
        <p:nvSpPr>
          <p:cNvPr id="332" name="Google Shape;332;p46"/>
          <p:cNvSpPr txBox="1"/>
          <p:nvPr/>
        </p:nvSpPr>
        <p:spPr>
          <a:xfrm>
            <a:off x="4473509" y="44112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33" name="Google Shape;333;p46"/>
          <p:cNvSpPr txBox="1"/>
          <p:nvPr/>
        </p:nvSpPr>
        <p:spPr>
          <a:xfrm>
            <a:off x="1274634" y="44112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34" name="Google Shape;334;p46"/>
          <p:cNvSpPr txBox="1"/>
          <p:nvPr/>
        </p:nvSpPr>
        <p:spPr>
          <a:xfrm>
            <a:off x="7176359" y="44112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35" name="Google Shape;335;p46"/>
          <p:cNvSpPr txBox="1"/>
          <p:nvPr/>
        </p:nvSpPr>
        <p:spPr>
          <a:xfrm>
            <a:off x="9993464" y="6412727"/>
            <a:ext cx="853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4 OBSERVATIONS</a:t>
            </a:r>
            <a:endParaRPr/>
          </a:p>
        </p:txBody>
      </p:sp>
      <p:sp>
        <p:nvSpPr>
          <p:cNvPr id="341" name="Google Shape;341;p47"/>
          <p:cNvSpPr txBox="1"/>
          <p:nvPr/>
        </p:nvSpPr>
        <p:spPr>
          <a:xfrm>
            <a:off x="728900" y="1616250"/>
            <a:ext cx="109083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We had a slight issue with figuring out how to get the switches to work but after that, the lab went smoothly for the prototype version. When we started the final product of the display, there were a couple issues with the soldering and where the components were going. We had to change boards because the wrong one was used. Once that was all sorted out, the end product looked nice.</a:t>
            </a:r>
            <a:endParaRPr sz="2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DESCRIPTION</a:t>
            </a:r>
            <a:endParaRPr/>
          </a:p>
        </p:txBody>
      </p:sp>
      <p:sp>
        <p:nvSpPr>
          <p:cNvPr id="151" name="Google Shape;151;p21"/>
          <p:cNvSpPr txBox="1"/>
          <p:nvPr/>
        </p:nvSpPr>
        <p:spPr>
          <a:xfrm>
            <a:off x="684212" y="2301765"/>
            <a:ext cx="11329113"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chemeClr val="lt1"/>
                </a:solidFill>
                <a:latin typeface="Century Gothic"/>
                <a:ea typeface="Century Gothic"/>
                <a:cs typeface="Century Gothic"/>
                <a:sym typeface="Century Gothic"/>
              </a:rPr>
              <a:t>For the first lab, we were to come up with a simple design to learn how to use the basic stamp. We decided to use three LEDs and make them cycle on and off from green to red. </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6525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Solar Tracker - Description</a:t>
            </a:r>
            <a:endParaRPr/>
          </a:p>
        </p:txBody>
      </p:sp>
      <p:sp>
        <p:nvSpPr>
          <p:cNvPr id="347" name="Google Shape;347;p48"/>
          <p:cNvSpPr txBox="1"/>
          <p:nvPr/>
        </p:nvSpPr>
        <p:spPr>
          <a:xfrm>
            <a:off x="722575" y="2366650"/>
            <a:ext cx="88356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This lab called for us to use photo sensors that would track the sun. We were to use arduino for the coding and to then put together a nice product for the end result. </a:t>
            </a:r>
            <a:endParaRPr sz="24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9"/>
          <p:cNvSpPr txBox="1">
            <a:spLocks noGrp="1"/>
          </p:cNvSpPr>
          <p:nvPr>
            <p:ph type="title"/>
          </p:nvPr>
        </p:nvSpPr>
        <p:spPr>
          <a:xfrm>
            <a:off x="6525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Solar Tracker</a:t>
            </a:r>
            <a:endParaRPr/>
          </a:p>
        </p:txBody>
      </p:sp>
      <p:pic>
        <p:nvPicPr>
          <p:cNvPr id="353" name="Google Shape;353;p49"/>
          <p:cNvPicPr preferRelativeResize="0"/>
          <p:nvPr/>
        </p:nvPicPr>
        <p:blipFill>
          <a:blip r:embed="rId3">
            <a:alphaModFix/>
          </a:blip>
          <a:stretch>
            <a:fillRect/>
          </a:stretch>
        </p:blipFill>
        <p:spPr>
          <a:xfrm>
            <a:off x="9371012" y="152400"/>
            <a:ext cx="2668589" cy="3558118"/>
          </a:xfrm>
          <a:prstGeom prst="rect">
            <a:avLst/>
          </a:prstGeom>
          <a:noFill/>
          <a:ln>
            <a:noFill/>
          </a:ln>
        </p:spPr>
      </p:pic>
      <p:pic>
        <p:nvPicPr>
          <p:cNvPr id="354" name="Google Shape;354;p49" title="IMG_0225.MOV">
            <a:hlinkClick r:id="rId4"/>
          </p:cNvPr>
          <p:cNvPicPr preferRelativeResize="0"/>
          <p:nvPr/>
        </p:nvPicPr>
        <p:blipFill>
          <a:blip r:embed="rId5">
            <a:alphaModFix/>
          </a:blip>
          <a:stretch>
            <a:fillRect/>
          </a:stretch>
        </p:blipFill>
        <p:spPr>
          <a:xfrm>
            <a:off x="152400" y="152400"/>
            <a:ext cx="4572000" cy="3429000"/>
          </a:xfrm>
          <a:prstGeom prst="rect">
            <a:avLst/>
          </a:prstGeom>
          <a:noFill/>
          <a:ln>
            <a:noFill/>
          </a:ln>
        </p:spPr>
      </p:pic>
      <p:pic>
        <p:nvPicPr>
          <p:cNvPr id="355" name="Google Shape;355;p49"/>
          <p:cNvPicPr preferRelativeResize="0"/>
          <p:nvPr/>
        </p:nvPicPr>
        <p:blipFill>
          <a:blip r:embed="rId6">
            <a:alphaModFix/>
          </a:blip>
          <a:stretch>
            <a:fillRect/>
          </a:stretch>
        </p:blipFill>
        <p:spPr>
          <a:xfrm>
            <a:off x="4876800" y="152400"/>
            <a:ext cx="4341811" cy="3256358"/>
          </a:xfrm>
          <a:prstGeom prst="rect">
            <a:avLst/>
          </a:prstGeom>
          <a:noFill/>
          <a:ln>
            <a:noFill/>
          </a:ln>
        </p:spPr>
      </p:pic>
      <p:sp>
        <p:nvSpPr>
          <p:cNvPr id="356" name="Google Shape;356;p49"/>
          <p:cNvSpPr txBox="1"/>
          <p:nvPr/>
        </p:nvSpPr>
        <p:spPr>
          <a:xfrm>
            <a:off x="6569809" y="345420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57" name="Google Shape;357;p49"/>
          <p:cNvSpPr txBox="1"/>
          <p:nvPr/>
        </p:nvSpPr>
        <p:spPr>
          <a:xfrm>
            <a:off x="10227409" y="371052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58" name="Google Shape;358;p49"/>
          <p:cNvSpPr txBox="1"/>
          <p:nvPr/>
        </p:nvSpPr>
        <p:spPr>
          <a:xfrm>
            <a:off x="1960509" y="358140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Solar Tracker Code</a:t>
            </a:r>
            <a:endParaRPr/>
          </a:p>
        </p:txBody>
      </p:sp>
      <p:sp>
        <p:nvSpPr>
          <p:cNvPr id="364" name="Google Shape;364;p50"/>
          <p:cNvSpPr txBox="1"/>
          <p:nvPr/>
        </p:nvSpPr>
        <p:spPr>
          <a:xfrm>
            <a:off x="595800" y="976100"/>
            <a:ext cx="55332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FF"/>
                </a:solidFill>
              </a:rPr>
              <a:t>#include &lt;Servo.h&gt;</a:t>
            </a:r>
            <a:endParaRPr sz="900">
              <a:solidFill>
                <a:srgbClr val="FFFFFF"/>
              </a:solidFill>
            </a:endParaRPr>
          </a:p>
          <a:p>
            <a:pPr marL="0" lvl="0" indent="0" algn="l" rtl="0">
              <a:spcBef>
                <a:spcPts val="0"/>
              </a:spcBef>
              <a:spcAft>
                <a:spcPts val="0"/>
              </a:spcAft>
              <a:buNone/>
            </a:pPr>
            <a:r>
              <a:rPr lang="en-US" sz="900">
                <a:solidFill>
                  <a:srgbClr val="FFFFFF"/>
                </a:solidFill>
              </a:rPr>
              <a:t>Servo servoA;</a:t>
            </a:r>
            <a:endParaRPr sz="900">
              <a:solidFill>
                <a:srgbClr val="FFFFFF"/>
              </a:solidFill>
            </a:endParaRPr>
          </a:p>
          <a:p>
            <a:pPr marL="0" lvl="0" indent="0" algn="l" rtl="0">
              <a:spcBef>
                <a:spcPts val="0"/>
              </a:spcBef>
              <a:spcAft>
                <a:spcPts val="0"/>
              </a:spcAft>
              <a:buNone/>
            </a:pPr>
            <a:r>
              <a:rPr lang="en-US" sz="900">
                <a:solidFill>
                  <a:srgbClr val="FFFFFF"/>
                </a:solidFill>
              </a:rPr>
              <a:t>Servo servoB;</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void setup() {</a:t>
            </a:r>
            <a:endParaRPr sz="900">
              <a:solidFill>
                <a:srgbClr val="FFFFFF"/>
              </a:solidFill>
            </a:endParaRPr>
          </a:p>
          <a:p>
            <a:pPr marL="0" lvl="0" indent="0" algn="l" rtl="0">
              <a:spcBef>
                <a:spcPts val="0"/>
              </a:spcBef>
              <a:spcAft>
                <a:spcPts val="0"/>
              </a:spcAft>
              <a:buNone/>
            </a:pPr>
            <a:r>
              <a:rPr lang="en-US" sz="900">
                <a:solidFill>
                  <a:srgbClr val="FFFFFF"/>
                </a:solidFill>
              </a:rPr>
              <a:t>  servoA.attach(2);</a:t>
            </a:r>
            <a:endParaRPr sz="900">
              <a:solidFill>
                <a:srgbClr val="FFFFFF"/>
              </a:solidFill>
            </a:endParaRPr>
          </a:p>
          <a:p>
            <a:pPr marL="0" lvl="0" indent="0" algn="l" rtl="0">
              <a:spcBef>
                <a:spcPts val="0"/>
              </a:spcBef>
              <a:spcAft>
                <a:spcPts val="0"/>
              </a:spcAft>
              <a:buNone/>
            </a:pPr>
            <a:r>
              <a:rPr lang="en-US" sz="900">
                <a:solidFill>
                  <a:srgbClr val="FFFFFF"/>
                </a:solidFill>
              </a:rPr>
              <a:t>  servoB.attach(3);</a:t>
            </a:r>
            <a:endParaRPr sz="900">
              <a:solidFill>
                <a:srgbClr val="FFFFFF"/>
              </a:solidFill>
            </a:endParaRPr>
          </a:p>
          <a:p>
            <a:pPr marL="0" lvl="0" indent="0" algn="l" rtl="0">
              <a:spcBef>
                <a:spcPts val="0"/>
              </a:spcBef>
              <a:spcAft>
                <a:spcPts val="0"/>
              </a:spcAft>
              <a:buNone/>
            </a:pPr>
            <a:r>
              <a:rPr lang="en-US" sz="900">
                <a:solidFill>
                  <a:srgbClr val="FFFFFF"/>
                </a:solidFill>
              </a:rPr>
              <a:t>  Serial.begin(9600);</a:t>
            </a:r>
            <a:endParaRPr sz="900">
              <a:solidFill>
                <a:srgbClr val="FFFFFF"/>
              </a:solidFill>
            </a:endParaRPr>
          </a:p>
          <a:p>
            <a:pPr marL="0" lvl="0" indent="0" algn="l" rtl="0">
              <a:spcBef>
                <a:spcPts val="0"/>
              </a:spcBef>
              <a:spcAft>
                <a:spcPts val="0"/>
              </a:spcAft>
              <a:buNone/>
            </a:pPr>
            <a:r>
              <a:rPr lang="en-US" sz="900">
                <a:solidFill>
                  <a:srgbClr val="FFFFFF"/>
                </a:solidFill>
              </a:rPr>
              <a:t>}</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int x = 90;</a:t>
            </a:r>
            <a:endParaRPr sz="900">
              <a:solidFill>
                <a:srgbClr val="FFFFFF"/>
              </a:solidFill>
            </a:endParaRPr>
          </a:p>
          <a:p>
            <a:pPr marL="0" lvl="0" indent="0" algn="l" rtl="0">
              <a:spcBef>
                <a:spcPts val="0"/>
              </a:spcBef>
              <a:spcAft>
                <a:spcPts val="0"/>
              </a:spcAft>
              <a:buNone/>
            </a:pPr>
            <a:r>
              <a:rPr lang="en-US" sz="900">
                <a:solidFill>
                  <a:srgbClr val="FFFFFF"/>
                </a:solidFill>
              </a:rPr>
              <a:t>int y = 90;</a:t>
            </a:r>
            <a:endParaRPr sz="900">
              <a:solidFill>
                <a:srgbClr val="FFFFFF"/>
              </a:solidFill>
            </a:endParaRPr>
          </a:p>
          <a:p>
            <a:pPr marL="0" lvl="0" indent="0" algn="l" rtl="0">
              <a:spcBef>
                <a:spcPts val="0"/>
              </a:spcBef>
              <a:spcAft>
                <a:spcPts val="0"/>
              </a:spcAft>
              <a:buNone/>
            </a:pPr>
            <a:r>
              <a:rPr lang="en-US" sz="900">
                <a:solidFill>
                  <a:srgbClr val="FFFFFF"/>
                </a:solidFill>
              </a:rPr>
              <a:t>boolean goHome = false;</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void loop() {</a:t>
            </a:r>
            <a:endParaRPr sz="900">
              <a:solidFill>
                <a:srgbClr val="FFFFFF"/>
              </a:solidFill>
            </a:endParaRPr>
          </a:p>
          <a:p>
            <a:pPr marL="0" lvl="0" indent="0" algn="l" rtl="0">
              <a:spcBef>
                <a:spcPts val="0"/>
              </a:spcBef>
              <a:spcAft>
                <a:spcPts val="0"/>
              </a:spcAft>
              <a:buNone/>
            </a:pPr>
            <a:r>
              <a:rPr lang="en-US" sz="900">
                <a:solidFill>
                  <a:srgbClr val="FFFFFF"/>
                </a:solidFill>
              </a:rPr>
              <a:t>  if (goHome) {</a:t>
            </a:r>
            <a:endParaRPr sz="900">
              <a:solidFill>
                <a:srgbClr val="FFFFFF"/>
              </a:solidFill>
            </a:endParaRPr>
          </a:p>
          <a:p>
            <a:pPr marL="0" lvl="0" indent="0" algn="l" rtl="0">
              <a:spcBef>
                <a:spcPts val="0"/>
              </a:spcBef>
              <a:spcAft>
                <a:spcPts val="0"/>
              </a:spcAft>
              <a:buNone/>
            </a:pPr>
            <a:r>
              <a:rPr lang="en-US" sz="900">
                <a:solidFill>
                  <a:srgbClr val="FFFFFF"/>
                </a:solidFill>
              </a:rPr>
              <a:t>    servoA.write(90);</a:t>
            </a:r>
            <a:endParaRPr sz="900">
              <a:solidFill>
                <a:srgbClr val="FFFFFF"/>
              </a:solidFill>
            </a:endParaRPr>
          </a:p>
          <a:p>
            <a:pPr marL="0" lvl="0" indent="0" algn="l" rtl="0">
              <a:spcBef>
                <a:spcPts val="0"/>
              </a:spcBef>
              <a:spcAft>
                <a:spcPts val="0"/>
              </a:spcAft>
              <a:buNone/>
            </a:pPr>
            <a:r>
              <a:rPr lang="en-US" sz="900">
                <a:solidFill>
                  <a:srgbClr val="FFFFFF"/>
                </a:solidFill>
              </a:rPr>
              <a:t>    servoB.write(90);</a:t>
            </a:r>
            <a:endParaRPr sz="900">
              <a:solidFill>
                <a:srgbClr val="FFFFFF"/>
              </a:solidFill>
            </a:endParaRPr>
          </a:p>
          <a:p>
            <a:pPr marL="0" lvl="0" indent="0" algn="l" rtl="0">
              <a:spcBef>
                <a:spcPts val="0"/>
              </a:spcBef>
              <a:spcAft>
                <a:spcPts val="0"/>
              </a:spcAft>
              <a:buNone/>
            </a:pPr>
            <a:r>
              <a:rPr lang="en-US" sz="900">
                <a:solidFill>
                  <a:srgbClr val="FFFFFF"/>
                </a:solidFill>
              </a:rPr>
              <a:t>    return;</a:t>
            </a:r>
            <a:endParaRPr sz="900">
              <a:solidFill>
                <a:srgbClr val="FFFFFF"/>
              </a:solidFill>
            </a:endParaRPr>
          </a:p>
          <a:p>
            <a:pPr marL="0" lvl="0" indent="0" algn="l" rtl="0">
              <a:spcBef>
                <a:spcPts val="0"/>
              </a:spcBef>
              <a:spcAft>
                <a:spcPts val="0"/>
              </a:spcAft>
              <a:buNone/>
            </a:pPr>
            <a:r>
              <a:rPr lang="en-US" sz="900">
                <a:solidFill>
                  <a:srgbClr val="FFFFFF"/>
                </a:solidFill>
              </a:rPr>
              <a:t>  }</a:t>
            </a:r>
            <a:endParaRPr sz="900">
              <a:solidFill>
                <a:srgbClr val="FFFFFF"/>
              </a:solidFill>
            </a:endParaRPr>
          </a:p>
          <a:p>
            <a:pPr marL="0" lvl="0" indent="0" algn="l" rtl="0">
              <a:spcBef>
                <a:spcPts val="0"/>
              </a:spcBef>
              <a:spcAft>
                <a:spcPts val="0"/>
              </a:spcAft>
              <a:buNone/>
            </a:pPr>
            <a:r>
              <a:rPr lang="en-US" sz="900">
                <a:solidFill>
                  <a:srgbClr val="FFFFFF"/>
                </a:solidFill>
              </a:rPr>
              <a:t>  </a:t>
            </a:r>
            <a:endParaRPr sz="900">
              <a:solidFill>
                <a:srgbClr val="FFFFFF"/>
              </a:solidFill>
            </a:endParaRPr>
          </a:p>
          <a:p>
            <a:pPr marL="0" lvl="0" indent="0" algn="l" rtl="0">
              <a:spcBef>
                <a:spcPts val="0"/>
              </a:spcBef>
              <a:spcAft>
                <a:spcPts val="0"/>
              </a:spcAft>
              <a:buNone/>
            </a:pPr>
            <a:r>
              <a:rPr lang="en-US" sz="900">
                <a:solidFill>
                  <a:srgbClr val="FFFFFF"/>
                </a:solidFill>
              </a:rPr>
              <a:t>  double potA = analogRead(4)/512.0, potB = analogRead(5)/512.0;</a:t>
            </a:r>
            <a:endParaRPr sz="900">
              <a:solidFill>
                <a:srgbClr val="FFFFFF"/>
              </a:solidFill>
            </a:endParaRPr>
          </a:p>
          <a:p>
            <a:pPr marL="0" lvl="0" indent="0" algn="l" rtl="0">
              <a:spcBef>
                <a:spcPts val="0"/>
              </a:spcBef>
              <a:spcAft>
                <a:spcPts val="0"/>
              </a:spcAft>
              <a:buNone/>
            </a:pPr>
            <a:r>
              <a:rPr lang="en-US" sz="900">
                <a:solidFill>
                  <a:srgbClr val="FFFFFF"/>
                </a:solidFill>
              </a:rPr>
              <a:t>  potA = 1;</a:t>
            </a:r>
            <a:endParaRPr sz="900">
              <a:solidFill>
                <a:srgbClr val="FFFFFF"/>
              </a:solidFill>
            </a:endParaRPr>
          </a:p>
          <a:p>
            <a:pPr marL="0" lvl="0" indent="0" algn="l" rtl="0">
              <a:spcBef>
                <a:spcPts val="0"/>
              </a:spcBef>
              <a:spcAft>
                <a:spcPts val="0"/>
              </a:spcAft>
              <a:buNone/>
            </a:pPr>
            <a:r>
              <a:rPr lang="en-US" sz="900">
                <a:solidFill>
                  <a:srgbClr val="FFFFFF"/>
                </a:solidFill>
              </a:rPr>
              <a:t>//  potB = 1;</a:t>
            </a:r>
            <a:endParaRPr sz="900">
              <a:solidFill>
                <a:srgbClr val="FFFFFF"/>
              </a:solidFill>
            </a:endParaRPr>
          </a:p>
          <a:p>
            <a:pPr marL="0" lvl="0" indent="0" algn="l" rtl="0">
              <a:spcBef>
                <a:spcPts val="0"/>
              </a:spcBef>
              <a:spcAft>
                <a:spcPts val="0"/>
              </a:spcAft>
              <a:buNone/>
            </a:pPr>
            <a:r>
              <a:rPr lang="en-US" sz="900">
                <a:solidFill>
                  <a:srgbClr val="FFFFFF"/>
                </a:solidFill>
              </a:rPr>
              <a:t>  </a:t>
            </a:r>
            <a:endParaRPr sz="900">
              <a:solidFill>
                <a:srgbClr val="FFFFFF"/>
              </a:solidFill>
            </a:endParaRPr>
          </a:p>
          <a:p>
            <a:pPr marL="0" lvl="0" indent="0" algn="l" rtl="0">
              <a:spcBef>
                <a:spcPts val="0"/>
              </a:spcBef>
              <a:spcAft>
                <a:spcPts val="0"/>
              </a:spcAft>
              <a:buNone/>
            </a:pPr>
            <a:r>
              <a:rPr lang="en-US" sz="900">
                <a:solidFill>
                  <a:srgbClr val="FFFFFF"/>
                </a:solidFill>
              </a:rPr>
              <a:t>  int a = analogRead(0), b = analogRead(1), c = analogRead(2), d = analogRead(3);</a:t>
            </a:r>
            <a:endParaRPr sz="900">
              <a:solidFill>
                <a:srgbClr val="FFFFFF"/>
              </a:solidFill>
            </a:endParaRPr>
          </a:p>
          <a:p>
            <a:pPr marL="0" lvl="0" indent="0" algn="l" rtl="0">
              <a:spcBef>
                <a:spcPts val="0"/>
              </a:spcBef>
              <a:spcAft>
                <a:spcPts val="0"/>
              </a:spcAft>
              <a:buNone/>
            </a:pPr>
            <a:r>
              <a:rPr lang="en-US" sz="900">
                <a:solidFill>
                  <a:srgbClr val="FFFFFF"/>
                </a:solidFill>
              </a:rPr>
              <a:t>  int threshold = 20;</a:t>
            </a:r>
            <a:endParaRPr sz="900">
              <a:solidFill>
                <a:srgbClr val="FFFFFF"/>
              </a:solidFill>
            </a:endParaRPr>
          </a:p>
          <a:p>
            <a:pPr marL="0" lvl="0" indent="0" algn="l" rtl="0">
              <a:spcBef>
                <a:spcPts val="0"/>
              </a:spcBef>
              <a:spcAft>
                <a:spcPts val="0"/>
              </a:spcAft>
              <a:buNone/>
            </a:pPr>
            <a:r>
              <a:rPr lang="en-US" sz="900">
                <a:solidFill>
                  <a:srgbClr val="FFFFFF"/>
                </a:solidFill>
              </a:rPr>
              <a:t>  if      ((a + d)*potB + threshold &lt; (b + c)) x++;</a:t>
            </a:r>
            <a:endParaRPr sz="900">
              <a:solidFill>
                <a:srgbClr val="FFFFFF"/>
              </a:solidFill>
            </a:endParaRPr>
          </a:p>
          <a:p>
            <a:pPr marL="0" lvl="0" indent="0" algn="l" rtl="0">
              <a:spcBef>
                <a:spcPts val="0"/>
              </a:spcBef>
              <a:spcAft>
                <a:spcPts val="0"/>
              </a:spcAft>
              <a:buNone/>
            </a:pPr>
            <a:r>
              <a:rPr lang="en-US" sz="900">
                <a:solidFill>
                  <a:srgbClr val="FFFFFF"/>
                </a:solidFill>
              </a:rPr>
              <a:t>  else if ((a + d)*potB - threshold &gt; (b + c)) x--;</a:t>
            </a:r>
            <a:endParaRPr sz="900">
              <a:solidFill>
                <a:srgbClr val="FFFFFF"/>
              </a:solidFill>
            </a:endParaRPr>
          </a:p>
          <a:p>
            <a:pPr marL="0" lvl="0" indent="0" algn="l" rtl="0">
              <a:spcBef>
                <a:spcPts val="0"/>
              </a:spcBef>
              <a:spcAft>
                <a:spcPts val="0"/>
              </a:spcAft>
              <a:buNone/>
            </a:pPr>
            <a:r>
              <a:rPr lang="en-US" sz="900">
                <a:solidFill>
                  <a:srgbClr val="FFFFFF"/>
                </a:solidFill>
              </a:rPr>
              <a:t>  x = min(max(0, x), 180);</a:t>
            </a:r>
            <a:endParaRPr sz="900">
              <a:solidFill>
                <a:srgbClr val="FFFFFF"/>
              </a:solidFill>
            </a:endParaRPr>
          </a:p>
          <a:p>
            <a:pPr marL="0" lvl="0" indent="0" algn="l" rtl="0">
              <a:spcBef>
                <a:spcPts val="0"/>
              </a:spcBef>
              <a:spcAft>
                <a:spcPts val="0"/>
              </a:spcAft>
              <a:buNone/>
            </a:pPr>
            <a:r>
              <a:rPr lang="en-US" sz="900">
                <a:solidFill>
                  <a:srgbClr val="FFFFFF"/>
                </a:solidFill>
              </a:rPr>
              <a:t>  servoB.write(x);</a:t>
            </a:r>
            <a:endParaRPr sz="900">
              <a:solidFill>
                <a:srgbClr val="FFFFFF"/>
              </a:solidFill>
            </a:endParaRPr>
          </a:p>
          <a:p>
            <a:pPr marL="0" lvl="0" indent="0" algn="l" rtl="0">
              <a:spcBef>
                <a:spcPts val="0"/>
              </a:spcBef>
              <a:spcAft>
                <a:spcPts val="0"/>
              </a:spcAft>
              <a:buNone/>
            </a:pPr>
            <a:endParaRPr sz="900">
              <a:solidFill>
                <a:srgbClr val="FFFFFF"/>
              </a:solidFill>
            </a:endParaRPr>
          </a:p>
        </p:txBody>
      </p:sp>
      <p:sp>
        <p:nvSpPr>
          <p:cNvPr id="365" name="Google Shape;365;p50"/>
          <p:cNvSpPr txBox="1"/>
          <p:nvPr/>
        </p:nvSpPr>
        <p:spPr>
          <a:xfrm>
            <a:off x="6129000" y="386650"/>
            <a:ext cx="3000000" cy="13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FF"/>
                </a:solidFill>
              </a:rPr>
              <a:t> if      ((a + c)*potA - threshold &gt; (b + d)) y++;</a:t>
            </a:r>
            <a:endParaRPr sz="900">
              <a:solidFill>
                <a:srgbClr val="FFFFFF"/>
              </a:solidFill>
            </a:endParaRPr>
          </a:p>
          <a:p>
            <a:pPr marL="0" lvl="0" indent="0" algn="l" rtl="0">
              <a:spcBef>
                <a:spcPts val="0"/>
              </a:spcBef>
              <a:spcAft>
                <a:spcPts val="0"/>
              </a:spcAft>
              <a:buNone/>
            </a:pPr>
            <a:r>
              <a:rPr lang="en-US" sz="900">
                <a:solidFill>
                  <a:srgbClr val="FFFFFF"/>
                </a:solidFill>
              </a:rPr>
              <a:t>  else if ((a + c)*potA + threshold &lt; (b + d)) y--;</a:t>
            </a:r>
            <a:endParaRPr sz="900">
              <a:solidFill>
                <a:srgbClr val="FFFFFF"/>
              </a:solidFill>
            </a:endParaRPr>
          </a:p>
          <a:p>
            <a:pPr marL="0" lvl="0" indent="0" algn="l" rtl="0">
              <a:spcBef>
                <a:spcPts val="0"/>
              </a:spcBef>
              <a:spcAft>
                <a:spcPts val="0"/>
              </a:spcAft>
              <a:buNone/>
            </a:pPr>
            <a:r>
              <a:rPr lang="en-US" sz="900">
                <a:solidFill>
                  <a:srgbClr val="FFFFFF"/>
                </a:solidFill>
              </a:rPr>
              <a:t>  y = min(max(0, y), 180);</a:t>
            </a:r>
            <a:endParaRPr sz="900">
              <a:solidFill>
                <a:srgbClr val="FFFFFF"/>
              </a:solidFill>
            </a:endParaRPr>
          </a:p>
          <a:p>
            <a:pPr marL="0" lvl="0" indent="0" algn="l" rtl="0">
              <a:spcBef>
                <a:spcPts val="0"/>
              </a:spcBef>
              <a:spcAft>
                <a:spcPts val="0"/>
              </a:spcAft>
              <a:buNone/>
            </a:pPr>
            <a:r>
              <a:rPr lang="en-US" sz="900">
                <a:solidFill>
                  <a:srgbClr val="FFFFFF"/>
                </a:solidFill>
              </a:rPr>
              <a:t>  servoA.write(y);</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  delay(25);</a:t>
            </a:r>
            <a:endParaRPr sz="900">
              <a:solidFill>
                <a:srgbClr val="FFFFFF"/>
              </a:solidFill>
            </a:endParaRPr>
          </a:p>
          <a:p>
            <a:pPr marL="0" lvl="0" indent="0" algn="l" rtl="0">
              <a:spcBef>
                <a:spcPts val="0"/>
              </a:spcBef>
              <a:spcAft>
                <a:spcPts val="0"/>
              </a:spcAft>
              <a:buNone/>
            </a:pPr>
            <a:r>
              <a:rPr lang="en-US" sz="900">
                <a:solidFill>
                  <a:srgbClr val="FFFFFF"/>
                </a:solidFill>
              </a:rPr>
              <a:t>}</a:t>
            </a:r>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txBox="1">
            <a:spLocks noGrp="1"/>
          </p:cNvSpPr>
          <p:nvPr>
            <p:ph type="title"/>
          </p:nvPr>
        </p:nvSpPr>
        <p:spPr>
          <a:xfrm>
            <a:off x="6525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Solar Tracker - Observations</a:t>
            </a:r>
            <a:endParaRPr/>
          </a:p>
        </p:txBody>
      </p:sp>
      <p:sp>
        <p:nvSpPr>
          <p:cNvPr id="371" name="Google Shape;371;p51"/>
          <p:cNvSpPr txBox="1"/>
          <p:nvPr/>
        </p:nvSpPr>
        <p:spPr>
          <a:xfrm>
            <a:off x="576775" y="1736700"/>
            <a:ext cx="9773700" cy="19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I think that if we stayed consistent with completing this lab, it would have worked out better. We went back and forth with this lab and others throughout the semester and I think it made it a little bit tougher. We had an issue with the sensor being “jittery” when it was tracking the light.</a:t>
            </a:r>
            <a:endParaRPr sz="24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title"/>
          </p:nvPr>
        </p:nvSpPr>
        <p:spPr>
          <a:xfrm>
            <a:off x="6525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Fish Feeder - Description</a:t>
            </a:r>
            <a:endParaRPr/>
          </a:p>
        </p:txBody>
      </p:sp>
      <p:sp>
        <p:nvSpPr>
          <p:cNvPr id="377" name="Google Shape;377;p52"/>
          <p:cNvSpPr txBox="1"/>
          <p:nvPr/>
        </p:nvSpPr>
        <p:spPr>
          <a:xfrm>
            <a:off x="900050" y="1521175"/>
            <a:ext cx="8658000" cy="17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We were given the task of making code that will cycle a wheel which will release fish food pellets each day. Once it cycles through all seven of the wholes, a hole per day, it is then to return to the original position to start over for the next week.</a:t>
            </a:r>
            <a:endParaRPr sz="24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3"/>
          <p:cNvSpPr txBox="1">
            <a:spLocks noGrp="1"/>
          </p:cNvSpPr>
          <p:nvPr>
            <p:ph type="title"/>
          </p:nvPr>
        </p:nvSpPr>
        <p:spPr>
          <a:xfrm>
            <a:off x="994787" y="4734457"/>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Fish Feeder</a:t>
            </a:r>
            <a:endParaRPr/>
          </a:p>
        </p:txBody>
      </p:sp>
      <p:pic>
        <p:nvPicPr>
          <p:cNvPr id="383" name="Google Shape;383;p53"/>
          <p:cNvPicPr preferRelativeResize="0"/>
          <p:nvPr/>
        </p:nvPicPr>
        <p:blipFill>
          <a:blip r:embed="rId3">
            <a:alphaModFix/>
          </a:blip>
          <a:stretch>
            <a:fillRect/>
          </a:stretch>
        </p:blipFill>
        <p:spPr>
          <a:xfrm>
            <a:off x="152400" y="152400"/>
            <a:ext cx="3136900" cy="4182533"/>
          </a:xfrm>
          <a:prstGeom prst="rect">
            <a:avLst/>
          </a:prstGeom>
          <a:noFill/>
          <a:ln>
            <a:noFill/>
          </a:ln>
        </p:spPr>
      </p:pic>
      <p:pic>
        <p:nvPicPr>
          <p:cNvPr id="384" name="Google Shape;384;p53"/>
          <p:cNvPicPr preferRelativeResize="0"/>
          <p:nvPr/>
        </p:nvPicPr>
        <p:blipFill>
          <a:blip r:embed="rId4">
            <a:alphaModFix/>
          </a:blip>
          <a:stretch>
            <a:fillRect/>
          </a:stretch>
        </p:blipFill>
        <p:spPr>
          <a:xfrm>
            <a:off x="3441700" y="152400"/>
            <a:ext cx="3136900" cy="4182533"/>
          </a:xfrm>
          <a:prstGeom prst="rect">
            <a:avLst/>
          </a:prstGeom>
          <a:noFill/>
          <a:ln>
            <a:noFill/>
          </a:ln>
        </p:spPr>
      </p:pic>
      <p:pic>
        <p:nvPicPr>
          <p:cNvPr id="385" name="Google Shape;385;p53"/>
          <p:cNvPicPr preferRelativeResize="0"/>
          <p:nvPr/>
        </p:nvPicPr>
        <p:blipFill>
          <a:blip r:embed="rId5">
            <a:alphaModFix/>
          </a:blip>
          <a:stretch>
            <a:fillRect/>
          </a:stretch>
        </p:blipFill>
        <p:spPr>
          <a:xfrm>
            <a:off x="6731000" y="152400"/>
            <a:ext cx="3136900" cy="4182533"/>
          </a:xfrm>
          <a:prstGeom prst="rect">
            <a:avLst/>
          </a:prstGeom>
          <a:noFill/>
          <a:ln>
            <a:noFill/>
          </a:ln>
        </p:spPr>
      </p:pic>
      <p:pic>
        <p:nvPicPr>
          <p:cNvPr id="386" name="Google Shape;386;p53" title="VID_20181210_200008.mp4">
            <a:hlinkClick r:id="rId6"/>
          </p:cNvPr>
          <p:cNvPicPr preferRelativeResize="0"/>
          <p:nvPr/>
        </p:nvPicPr>
        <p:blipFill>
          <a:blip r:embed="rId7">
            <a:alphaModFix/>
          </a:blip>
          <a:stretch>
            <a:fillRect/>
          </a:stretch>
        </p:blipFill>
        <p:spPr>
          <a:xfrm>
            <a:off x="9371012" y="4487333"/>
            <a:ext cx="2668588" cy="2001441"/>
          </a:xfrm>
          <a:prstGeom prst="rect">
            <a:avLst/>
          </a:prstGeom>
          <a:noFill/>
          <a:ln>
            <a:noFill/>
          </a:ln>
        </p:spPr>
      </p:pic>
      <p:sp>
        <p:nvSpPr>
          <p:cNvPr id="387" name="Google Shape;387;p53"/>
          <p:cNvSpPr txBox="1"/>
          <p:nvPr/>
        </p:nvSpPr>
        <p:spPr>
          <a:xfrm>
            <a:off x="1300009" y="433492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88" name="Google Shape;388;p53"/>
          <p:cNvSpPr txBox="1"/>
          <p:nvPr/>
        </p:nvSpPr>
        <p:spPr>
          <a:xfrm>
            <a:off x="4532259" y="433492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89" name="Google Shape;389;p53"/>
          <p:cNvSpPr txBox="1"/>
          <p:nvPr/>
        </p:nvSpPr>
        <p:spPr>
          <a:xfrm>
            <a:off x="7821559" y="43860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390" name="Google Shape;390;p53"/>
          <p:cNvSpPr txBox="1"/>
          <p:nvPr/>
        </p:nvSpPr>
        <p:spPr>
          <a:xfrm>
            <a:off x="10227409" y="64887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994787" y="4734457"/>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Fish Feeder - Code</a:t>
            </a:r>
            <a:endParaRPr/>
          </a:p>
        </p:txBody>
      </p:sp>
      <p:sp>
        <p:nvSpPr>
          <p:cNvPr id="396" name="Google Shape;396;p54"/>
          <p:cNvSpPr txBox="1"/>
          <p:nvPr/>
        </p:nvSpPr>
        <p:spPr>
          <a:xfrm>
            <a:off x="4934600" y="576775"/>
            <a:ext cx="3000000" cy="42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FFFFFF"/>
                </a:solidFill>
              </a:rPr>
              <a:t>#include &lt;Servo.h&gt;</a:t>
            </a:r>
            <a:endParaRPr sz="900">
              <a:solidFill>
                <a:srgbClr val="FFFFFF"/>
              </a:solidFill>
            </a:endParaRPr>
          </a:p>
          <a:p>
            <a:pPr marL="0" lvl="0" indent="0" algn="l" rtl="0">
              <a:spcBef>
                <a:spcPts val="0"/>
              </a:spcBef>
              <a:spcAft>
                <a:spcPts val="0"/>
              </a:spcAft>
              <a:buNone/>
            </a:pPr>
            <a:r>
              <a:rPr lang="en-US" sz="900">
                <a:solidFill>
                  <a:srgbClr val="FFFFFF"/>
                </a:solidFill>
              </a:rPr>
              <a:t>#include &lt;math.h&gt;</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Servo servo;</a:t>
            </a:r>
            <a:endParaRPr sz="900">
              <a:solidFill>
                <a:srgbClr val="FFFFFF"/>
              </a:solidFill>
            </a:endParaRPr>
          </a:p>
          <a:p>
            <a:pPr marL="0" lvl="0" indent="0" algn="l" rtl="0">
              <a:spcBef>
                <a:spcPts val="0"/>
              </a:spcBef>
              <a:spcAft>
                <a:spcPts val="0"/>
              </a:spcAft>
              <a:buNone/>
            </a:pPr>
            <a:r>
              <a:rPr lang="en-US" sz="900">
                <a:solidFill>
                  <a:srgbClr val="FFFFFF"/>
                </a:solidFill>
              </a:rPr>
              <a:t>const float increment = 180 / 8;</a:t>
            </a:r>
            <a:endParaRPr sz="900">
              <a:solidFill>
                <a:srgbClr val="FFFFFF"/>
              </a:solidFill>
            </a:endParaRPr>
          </a:p>
          <a:p>
            <a:pPr marL="0" lvl="0" indent="0" algn="l" rtl="0">
              <a:spcBef>
                <a:spcPts val="0"/>
              </a:spcBef>
              <a:spcAft>
                <a:spcPts val="0"/>
              </a:spcAft>
              <a:buNone/>
            </a:pPr>
            <a:r>
              <a:rPr lang="en-US" sz="900">
                <a:solidFill>
                  <a:srgbClr val="FFFFFF"/>
                </a:solidFill>
              </a:rPr>
              <a:t>float location = 0;</a:t>
            </a:r>
            <a:endParaRPr sz="900">
              <a:solidFill>
                <a:srgbClr val="FFFFFF"/>
              </a:solidFill>
            </a:endParaRPr>
          </a:p>
          <a:p>
            <a:pPr marL="0" lvl="0" indent="0" algn="l" rtl="0">
              <a:spcBef>
                <a:spcPts val="0"/>
              </a:spcBef>
              <a:spcAft>
                <a:spcPts val="0"/>
              </a:spcAft>
              <a:buNone/>
            </a:pPr>
            <a:r>
              <a:rPr lang="en-US" sz="900">
                <a:solidFill>
                  <a:srgbClr val="FFFFFF"/>
                </a:solidFill>
              </a:rPr>
              <a:t>const unsigned long msPerDay = 2 * 1000;// 1000 * 60 * 60 * 24;</a:t>
            </a:r>
            <a:endParaRPr sz="900">
              <a:solidFill>
                <a:srgbClr val="FFFFFF"/>
              </a:solidFill>
            </a:endParaRPr>
          </a:p>
          <a:p>
            <a:pPr marL="0" lvl="0" indent="0" algn="l" rtl="0">
              <a:spcBef>
                <a:spcPts val="0"/>
              </a:spcBef>
              <a:spcAft>
                <a:spcPts val="0"/>
              </a:spcAft>
              <a:buNone/>
            </a:pPr>
            <a:r>
              <a:rPr lang="en-US" sz="900">
                <a:solidFill>
                  <a:srgbClr val="FFFFFF"/>
                </a:solidFill>
              </a:rPr>
              <a:t>int movements = 0;</a:t>
            </a:r>
            <a:endParaRPr sz="900">
              <a:solidFill>
                <a:srgbClr val="FFFFFF"/>
              </a:solidFill>
            </a:endParaRPr>
          </a:p>
          <a:p>
            <a:pPr marL="0" lvl="0" indent="0" algn="l" rtl="0">
              <a:spcBef>
                <a:spcPts val="0"/>
              </a:spcBef>
              <a:spcAft>
                <a:spcPts val="0"/>
              </a:spcAft>
              <a:buNone/>
            </a:pPr>
            <a:r>
              <a:rPr lang="en-US" sz="900">
                <a:solidFill>
                  <a:srgbClr val="FFFFFF"/>
                </a:solidFill>
              </a:rPr>
              <a:t>unsigned long previousMovementTime = 0;</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void setup() {</a:t>
            </a:r>
            <a:endParaRPr sz="900">
              <a:solidFill>
                <a:srgbClr val="FFFFFF"/>
              </a:solidFill>
            </a:endParaRPr>
          </a:p>
          <a:p>
            <a:pPr marL="0" lvl="0" indent="0" algn="l" rtl="0">
              <a:spcBef>
                <a:spcPts val="0"/>
              </a:spcBef>
              <a:spcAft>
                <a:spcPts val="0"/>
              </a:spcAft>
              <a:buNone/>
            </a:pPr>
            <a:r>
              <a:rPr lang="en-US" sz="900">
                <a:solidFill>
                  <a:srgbClr val="FFFFFF"/>
                </a:solidFill>
              </a:rPr>
              <a:t>  servo.attach(3);</a:t>
            </a:r>
            <a:endParaRPr sz="900">
              <a:solidFill>
                <a:srgbClr val="FFFFFF"/>
              </a:solidFill>
            </a:endParaRPr>
          </a:p>
          <a:p>
            <a:pPr marL="0" lvl="0" indent="0" algn="l" rtl="0">
              <a:spcBef>
                <a:spcPts val="0"/>
              </a:spcBef>
              <a:spcAft>
                <a:spcPts val="0"/>
              </a:spcAft>
              <a:buNone/>
            </a:pPr>
            <a:r>
              <a:rPr lang="en-US" sz="900">
                <a:solidFill>
                  <a:srgbClr val="FFFFFF"/>
                </a:solidFill>
              </a:rPr>
              <a:t>  servo.write(0);</a:t>
            </a:r>
            <a:endParaRPr sz="900">
              <a:solidFill>
                <a:srgbClr val="FFFFFF"/>
              </a:solidFill>
            </a:endParaRPr>
          </a:p>
          <a:p>
            <a:pPr marL="0" lvl="0" indent="0" algn="l" rtl="0">
              <a:spcBef>
                <a:spcPts val="0"/>
              </a:spcBef>
              <a:spcAft>
                <a:spcPts val="0"/>
              </a:spcAft>
              <a:buNone/>
            </a:pPr>
            <a:r>
              <a:rPr lang="en-US" sz="900">
                <a:solidFill>
                  <a:srgbClr val="FFFFFF"/>
                </a:solidFill>
              </a:rPr>
              <a:t>}</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a:solidFill>
                  <a:srgbClr val="FFFFFF"/>
                </a:solidFill>
              </a:rPr>
              <a:t>void loop() {</a:t>
            </a:r>
            <a:endParaRPr sz="900">
              <a:solidFill>
                <a:srgbClr val="FFFFFF"/>
              </a:solidFill>
            </a:endParaRPr>
          </a:p>
          <a:p>
            <a:pPr marL="0" lvl="0" indent="0" algn="l" rtl="0">
              <a:spcBef>
                <a:spcPts val="0"/>
              </a:spcBef>
              <a:spcAft>
                <a:spcPts val="0"/>
              </a:spcAft>
              <a:buNone/>
            </a:pPr>
            <a:r>
              <a:rPr lang="en-US" sz="900">
                <a:solidFill>
                  <a:srgbClr val="FFFFFF"/>
                </a:solidFill>
              </a:rPr>
              <a:t>  if (millis() - previousMovementTime &gt; msPerDay) {</a:t>
            </a:r>
            <a:endParaRPr sz="900">
              <a:solidFill>
                <a:srgbClr val="FFFFFF"/>
              </a:solidFill>
            </a:endParaRPr>
          </a:p>
          <a:p>
            <a:pPr marL="0" lvl="0" indent="0" algn="l" rtl="0">
              <a:spcBef>
                <a:spcPts val="0"/>
              </a:spcBef>
              <a:spcAft>
                <a:spcPts val="0"/>
              </a:spcAft>
              <a:buNone/>
            </a:pPr>
            <a:r>
              <a:rPr lang="en-US" sz="900">
                <a:solidFill>
                  <a:srgbClr val="FFFFFF"/>
                </a:solidFill>
              </a:rPr>
              <a:t>    location += increment;</a:t>
            </a:r>
            <a:endParaRPr sz="900">
              <a:solidFill>
                <a:srgbClr val="FFFFFF"/>
              </a:solidFill>
            </a:endParaRPr>
          </a:p>
          <a:p>
            <a:pPr marL="0" lvl="0" indent="0" algn="l" rtl="0">
              <a:spcBef>
                <a:spcPts val="0"/>
              </a:spcBef>
              <a:spcAft>
                <a:spcPts val="0"/>
              </a:spcAft>
              <a:buNone/>
            </a:pPr>
            <a:r>
              <a:rPr lang="en-US" sz="900">
                <a:solidFill>
                  <a:srgbClr val="FFFFFF"/>
                </a:solidFill>
              </a:rPr>
              <a:t>    movements++;</a:t>
            </a:r>
            <a:endParaRPr sz="900">
              <a:solidFill>
                <a:srgbClr val="FFFFFF"/>
              </a:solidFill>
            </a:endParaRPr>
          </a:p>
          <a:p>
            <a:pPr marL="0" lvl="0" indent="0" algn="l" rtl="0">
              <a:spcBef>
                <a:spcPts val="0"/>
              </a:spcBef>
              <a:spcAft>
                <a:spcPts val="0"/>
              </a:spcAft>
              <a:buNone/>
            </a:pPr>
            <a:r>
              <a:rPr lang="en-US" sz="900">
                <a:solidFill>
                  <a:srgbClr val="FFFFFF"/>
                </a:solidFill>
              </a:rPr>
              <a:t>    previousMovementTime += msPerDay;</a:t>
            </a:r>
            <a:endParaRPr sz="900">
              <a:solidFill>
                <a:srgbClr val="FFFFFF"/>
              </a:solidFill>
            </a:endParaRPr>
          </a:p>
          <a:p>
            <a:pPr marL="0" lvl="0" indent="0" algn="l" rtl="0">
              <a:spcBef>
                <a:spcPts val="0"/>
              </a:spcBef>
              <a:spcAft>
                <a:spcPts val="0"/>
              </a:spcAft>
              <a:buNone/>
            </a:pPr>
            <a:r>
              <a:rPr lang="en-US" sz="900">
                <a:solidFill>
                  <a:srgbClr val="FFFFFF"/>
                </a:solidFill>
              </a:rPr>
              <a:t>    servo.write(round(location));</a:t>
            </a:r>
            <a:endParaRPr sz="900">
              <a:solidFill>
                <a:srgbClr val="FFFFFF"/>
              </a:solidFill>
            </a:endParaRPr>
          </a:p>
          <a:p>
            <a:pPr marL="0" lvl="0" indent="0" algn="l" rtl="0">
              <a:spcBef>
                <a:spcPts val="0"/>
              </a:spcBef>
              <a:spcAft>
                <a:spcPts val="0"/>
              </a:spcAft>
              <a:buNone/>
            </a:pPr>
            <a:r>
              <a:rPr lang="en-US" sz="900">
                <a:solidFill>
                  <a:srgbClr val="FFFFFF"/>
                </a:solidFill>
              </a:rPr>
              <a:t>    if (movements &gt;= 7) {</a:t>
            </a:r>
            <a:endParaRPr sz="900">
              <a:solidFill>
                <a:srgbClr val="FFFFFF"/>
              </a:solidFill>
            </a:endParaRPr>
          </a:p>
          <a:p>
            <a:pPr marL="0" lvl="0" indent="0" algn="l" rtl="0">
              <a:spcBef>
                <a:spcPts val="0"/>
              </a:spcBef>
              <a:spcAft>
                <a:spcPts val="0"/>
              </a:spcAft>
              <a:buNone/>
            </a:pPr>
            <a:r>
              <a:rPr lang="en-US" sz="900">
                <a:solidFill>
                  <a:srgbClr val="FFFFFF"/>
                </a:solidFill>
              </a:rPr>
              <a:t>      delay(1000);</a:t>
            </a:r>
            <a:endParaRPr sz="900">
              <a:solidFill>
                <a:srgbClr val="FFFFFF"/>
              </a:solidFill>
            </a:endParaRPr>
          </a:p>
          <a:p>
            <a:pPr marL="0" lvl="0" indent="0" algn="l" rtl="0">
              <a:spcBef>
                <a:spcPts val="0"/>
              </a:spcBef>
              <a:spcAft>
                <a:spcPts val="0"/>
              </a:spcAft>
              <a:buNone/>
            </a:pPr>
            <a:r>
              <a:rPr lang="en-US" sz="900">
                <a:solidFill>
                  <a:srgbClr val="FFFFFF"/>
                </a:solidFill>
              </a:rPr>
              <a:t>      location = 0;</a:t>
            </a:r>
            <a:endParaRPr sz="900">
              <a:solidFill>
                <a:srgbClr val="FFFFFF"/>
              </a:solidFill>
            </a:endParaRPr>
          </a:p>
          <a:p>
            <a:pPr marL="0" lvl="0" indent="0" algn="l" rtl="0">
              <a:spcBef>
                <a:spcPts val="0"/>
              </a:spcBef>
              <a:spcAft>
                <a:spcPts val="0"/>
              </a:spcAft>
              <a:buNone/>
            </a:pPr>
            <a:r>
              <a:rPr lang="en-US" sz="900">
                <a:solidFill>
                  <a:srgbClr val="FFFFFF"/>
                </a:solidFill>
              </a:rPr>
              <a:t>      movements = 0;</a:t>
            </a:r>
            <a:endParaRPr sz="900">
              <a:solidFill>
                <a:srgbClr val="FFFFFF"/>
              </a:solidFill>
            </a:endParaRPr>
          </a:p>
          <a:p>
            <a:pPr marL="0" lvl="0" indent="0" algn="l" rtl="0">
              <a:spcBef>
                <a:spcPts val="0"/>
              </a:spcBef>
              <a:spcAft>
                <a:spcPts val="0"/>
              </a:spcAft>
              <a:buNone/>
            </a:pPr>
            <a:r>
              <a:rPr lang="en-US" sz="900">
                <a:solidFill>
                  <a:srgbClr val="FFFFFF"/>
                </a:solidFill>
              </a:rPr>
              <a:t>      servo.write(0);</a:t>
            </a:r>
            <a:endParaRPr sz="900">
              <a:solidFill>
                <a:srgbClr val="FFFFFF"/>
              </a:solidFill>
            </a:endParaRPr>
          </a:p>
          <a:p>
            <a:pPr marL="0" lvl="0" indent="0" algn="l" rtl="0">
              <a:spcBef>
                <a:spcPts val="0"/>
              </a:spcBef>
              <a:spcAft>
                <a:spcPts val="0"/>
              </a:spcAft>
              <a:buNone/>
            </a:pPr>
            <a:r>
              <a:rPr lang="en-US" sz="900">
                <a:solidFill>
                  <a:srgbClr val="FFFFFF"/>
                </a:solidFill>
              </a:rPr>
              <a:t>    }</a:t>
            </a:r>
            <a:endParaRPr sz="900">
              <a:solidFill>
                <a:srgbClr val="FFFFFF"/>
              </a:solidFill>
            </a:endParaRPr>
          </a:p>
          <a:p>
            <a:pPr marL="0" lvl="0" indent="0" algn="l" rtl="0">
              <a:spcBef>
                <a:spcPts val="0"/>
              </a:spcBef>
              <a:spcAft>
                <a:spcPts val="0"/>
              </a:spcAft>
              <a:buNone/>
            </a:pPr>
            <a:r>
              <a:rPr lang="en-US" sz="900">
                <a:solidFill>
                  <a:srgbClr val="FFFFFF"/>
                </a:solidFill>
              </a:rPr>
              <a:t>  }</a:t>
            </a:r>
            <a:endParaRPr sz="900">
              <a:solidFill>
                <a:srgbClr val="FFFFFF"/>
              </a:solidFill>
            </a:endParaRPr>
          </a:p>
          <a:p>
            <a:pPr marL="0" lvl="0" indent="0" algn="l" rtl="0">
              <a:spcBef>
                <a:spcPts val="0"/>
              </a:spcBef>
              <a:spcAft>
                <a:spcPts val="0"/>
              </a:spcAft>
              <a:buNone/>
            </a:pPr>
            <a:r>
              <a:rPr lang="en-US" sz="900">
                <a:solidFill>
                  <a:srgbClr val="FFFFFF"/>
                </a:solidFill>
              </a:rPr>
              <a:t>}</a:t>
            </a:r>
            <a:endParaRPr sz="900">
              <a:solidFill>
                <a:srgbClr val="FFFFFF"/>
              </a:solidFill>
            </a:endParaRPr>
          </a:p>
          <a:p>
            <a:pPr marL="0" lvl="0" indent="0" algn="l" rtl="0">
              <a:spcBef>
                <a:spcPts val="0"/>
              </a:spcBef>
              <a:spcAft>
                <a:spcPts val="0"/>
              </a:spcAft>
              <a:buNone/>
            </a:pPr>
            <a:endParaRPr sz="9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p:nvPr>
        </p:nvSpPr>
        <p:spPr>
          <a:xfrm>
            <a:off x="6525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Fish Feeder - Observations</a:t>
            </a:r>
            <a:endParaRPr/>
          </a:p>
        </p:txBody>
      </p:sp>
      <p:sp>
        <p:nvSpPr>
          <p:cNvPr id="402" name="Google Shape;402;p55"/>
          <p:cNvSpPr txBox="1"/>
          <p:nvPr/>
        </p:nvSpPr>
        <p:spPr>
          <a:xfrm>
            <a:off x="843000" y="1774725"/>
            <a:ext cx="7764300" cy="18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We were not able to finish the fish feeder because the 3D printed objects were not finished on time like planned. We were able though, to get the other parts of the project finished like the code.</a:t>
            </a:r>
            <a:endParaRPr sz="24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2.8 Display - Description</a:t>
            </a:r>
            <a:endParaRPr/>
          </a:p>
        </p:txBody>
      </p:sp>
      <p:sp>
        <p:nvSpPr>
          <p:cNvPr id="408" name="Google Shape;408;p56"/>
          <p:cNvSpPr txBox="1"/>
          <p:nvPr/>
        </p:nvSpPr>
        <p:spPr>
          <a:xfrm>
            <a:off x="1053350" y="2389525"/>
            <a:ext cx="7796100" cy="9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This lab was to basically to get the 2.8 or 3.5 display up and running by using the Raspberry Pi equipment.</a:t>
            </a:r>
            <a:endParaRPr sz="24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2.8 Display</a:t>
            </a:r>
            <a:endParaRPr/>
          </a:p>
        </p:txBody>
      </p:sp>
      <p:pic>
        <p:nvPicPr>
          <p:cNvPr id="414" name="Google Shape;414;p57" title="IMG_0227[1].MOV">
            <a:hlinkClick r:id="rId3"/>
          </p:cNvPr>
          <p:cNvPicPr preferRelativeResize="0"/>
          <p:nvPr/>
        </p:nvPicPr>
        <p:blipFill>
          <a:blip r:embed="rId4">
            <a:alphaModFix/>
          </a:blip>
          <a:stretch>
            <a:fillRect/>
          </a:stretch>
        </p:blipFill>
        <p:spPr>
          <a:xfrm>
            <a:off x="152400" y="152400"/>
            <a:ext cx="4572000" cy="3429000"/>
          </a:xfrm>
          <a:prstGeom prst="rect">
            <a:avLst/>
          </a:prstGeom>
          <a:noFill/>
          <a:ln>
            <a:noFill/>
          </a:ln>
        </p:spPr>
      </p:pic>
      <p:sp>
        <p:nvSpPr>
          <p:cNvPr id="415" name="Google Shape;415;p57"/>
          <p:cNvSpPr txBox="1"/>
          <p:nvPr/>
        </p:nvSpPr>
        <p:spPr>
          <a:xfrm>
            <a:off x="1960509" y="358140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MATERIALS</a:t>
            </a:r>
            <a:endParaRPr/>
          </a:p>
        </p:txBody>
      </p:sp>
      <p:sp>
        <p:nvSpPr>
          <p:cNvPr id="157" name="Google Shape;157;p22"/>
          <p:cNvSpPr txBox="1"/>
          <p:nvPr/>
        </p:nvSpPr>
        <p:spPr>
          <a:xfrm>
            <a:off x="2671187" y="1124609"/>
            <a:ext cx="3414823"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Red                              </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Green</a:t>
            </a: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Yellow</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220 Resistor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Basic Stamp Board</a:t>
            </a:r>
            <a:endParaRPr/>
          </a:p>
        </p:txBody>
      </p:sp>
      <p:sp>
        <p:nvSpPr>
          <p:cNvPr id="158" name="Google Shape;158;p22"/>
          <p:cNvSpPr txBox="1"/>
          <p:nvPr/>
        </p:nvSpPr>
        <p:spPr>
          <a:xfrm>
            <a:off x="7988902" y="1124609"/>
            <a:ext cx="1382110"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Amount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3</a:t>
            </a:r>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1</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8"/>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2.8 Display - Observation</a:t>
            </a:r>
            <a:endParaRPr/>
          </a:p>
        </p:txBody>
      </p:sp>
      <p:sp>
        <p:nvSpPr>
          <p:cNvPr id="421" name="Google Shape;421;p58"/>
          <p:cNvSpPr txBox="1"/>
          <p:nvPr/>
        </p:nvSpPr>
        <p:spPr>
          <a:xfrm>
            <a:off x="754225" y="1470475"/>
            <a:ext cx="9532800" cy="23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 lab took about a night to complete but it also took a really long time to download certain things to operate the display. We had to download the OS onto a micro sd card but we needed to get a convertor for the micro sd. So that took a long time to find. Then, the download speeds were very slow. Once they were downloaded, though, it was up and running.</a:t>
            </a:r>
            <a:endParaRPr sz="24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7” Display - Description</a:t>
            </a:r>
            <a:endParaRPr/>
          </a:p>
        </p:txBody>
      </p:sp>
      <p:sp>
        <p:nvSpPr>
          <p:cNvPr id="427" name="Google Shape;427;p59"/>
          <p:cNvSpPr txBox="1"/>
          <p:nvPr/>
        </p:nvSpPr>
        <p:spPr>
          <a:xfrm>
            <a:off x="1014125" y="2471925"/>
            <a:ext cx="74286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 object of this lab was to also get this up and running just like the smaller displays.</a:t>
            </a:r>
            <a:endParaRPr sz="24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0" title="VID_20181119_184827.mp4">
            <a:hlinkClick r:id="rId3"/>
          </p:cNvPr>
          <p:cNvPicPr preferRelativeResize="0"/>
          <p:nvPr/>
        </p:nvPicPr>
        <p:blipFill>
          <a:blip r:embed="rId4">
            <a:alphaModFix/>
          </a:blip>
          <a:stretch>
            <a:fillRect/>
          </a:stretch>
        </p:blipFill>
        <p:spPr>
          <a:xfrm>
            <a:off x="522450" y="224450"/>
            <a:ext cx="4572000" cy="3429000"/>
          </a:xfrm>
          <a:prstGeom prst="rect">
            <a:avLst/>
          </a:prstGeom>
          <a:noFill/>
          <a:ln>
            <a:noFill/>
          </a:ln>
        </p:spPr>
      </p:pic>
      <p:sp>
        <p:nvSpPr>
          <p:cNvPr id="433" name="Google Shape;433;p60"/>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7” Display</a:t>
            </a:r>
            <a:endParaRPr/>
          </a:p>
        </p:txBody>
      </p:sp>
      <p:sp>
        <p:nvSpPr>
          <p:cNvPr id="434" name="Google Shape;434;p60"/>
          <p:cNvSpPr txBox="1"/>
          <p:nvPr/>
        </p:nvSpPr>
        <p:spPr>
          <a:xfrm>
            <a:off x="2381839" y="3727852"/>
            <a:ext cx="853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pic>
        <p:nvPicPr>
          <p:cNvPr id="435" name="Google Shape;435;p60"/>
          <p:cNvPicPr preferRelativeResize="0"/>
          <p:nvPr/>
        </p:nvPicPr>
        <p:blipFill>
          <a:blip r:embed="rId5">
            <a:alphaModFix/>
          </a:blip>
          <a:stretch>
            <a:fillRect/>
          </a:stretch>
        </p:blipFill>
        <p:spPr>
          <a:xfrm>
            <a:off x="9371012" y="152400"/>
            <a:ext cx="2668590" cy="2001443"/>
          </a:xfrm>
          <a:prstGeom prst="rect">
            <a:avLst/>
          </a:prstGeom>
          <a:noFill/>
          <a:ln>
            <a:noFill/>
          </a:ln>
        </p:spPr>
      </p:pic>
      <p:sp>
        <p:nvSpPr>
          <p:cNvPr id="436" name="Google Shape;436;p60"/>
          <p:cNvSpPr txBox="1"/>
          <p:nvPr/>
        </p:nvSpPr>
        <p:spPr>
          <a:xfrm>
            <a:off x="10227409" y="22245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1"/>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7” Display - Observation</a:t>
            </a:r>
            <a:endParaRPr/>
          </a:p>
        </p:txBody>
      </p:sp>
      <p:sp>
        <p:nvSpPr>
          <p:cNvPr id="442" name="Google Shape;442;p61"/>
          <p:cNvSpPr txBox="1"/>
          <p:nvPr/>
        </p:nvSpPr>
        <p:spPr>
          <a:xfrm>
            <a:off x="747900" y="1888825"/>
            <a:ext cx="9076500" cy="11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 display and the programming was already done. It was missing the battery that was supposed to go with it. So we needed to add the battery and make sure that it actually worked. We also plugged the raspberry pi eyes into this display and got them to display on the screen as well.</a:t>
            </a:r>
            <a:endParaRPr sz="24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2"/>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Eyes - Description</a:t>
            </a:r>
            <a:endParaRPr/>
          </a:p>
        </p:txBody>
      </p:sp>
      <p:sp>
        <p:nvSpPr>
          <p:cNvPr id="448" name="Google Shape;448;p62"/>
          <p:cNvSpPr txBox="1"/>
          <p:nvPr/>
        </p:nvSpPr>
        <p:spPr>
          <a:xfrm>
            <a:off x="754250" y="2490950"/>
            <a:ext cx="8962200" cy="10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 eyes that were given to us “worked” except for one of them. We needed to make them work and fix the other display.</a:t>
            </a:r>
            <a:endParaRPr sz="24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63"/>
          <p:cNvPicPr preferRelativeResize="0"/>
          <p:nvPr/>
        </p:nvPicPr>
        <p:blipFill>
          <a:blip r:embed="rId3">
            <a:alphaModFix/>
          </a:blip>
          <a:stretch>
            <a:fillRect/>
          </a:stretch>
        </p:blipFill>
        <p:spPr>
          <a:xfrm>
            <a:off x="152400" y="152400"/>
            <a:ext cx="5102024" cy="3826525"/>
          </a:xfrm>
          <a:prstGeom prst="rect">
            <a:avLst/>
          </a:prstGeom>
          <a:noFill/>
          <a:ln>
            <a:noFill/>
          </a:ln>
        </p:spPr>
      </p:pic>
      <p:pic>
        <p:nvPicPr>
          <p:cNvPr id="454" name="Google Shape;454;p63" title="VID_20181119_200847.mp4">
            <a:hlinkClick r:id="rId4"/>
          </p:cNvPr>
          <p:cNvPicPr preferRelativeResize="0"/>
          <p:nvPr/>
        </p:nvPicPr>
        <p:blipFill>
          <a:blip r:embed="rId5">
            <a:alphaModFix/>
          </a:blip>
          <a:stretch>
            <a:fillRect/>
          </a:stretch>
        </p:blipFill>
        <p:spPr>
          <a:xfrm>
            <a:off x="5406824" y="152400"/>
            <a:ext cx="4572000" cy="3429000"/>
          </a:xfrm>
          <a:prstGeom prst="rect">
            <a:avLst/>
          </a:prstGeom>
          <a:noFill/>
          <a:ln>
            <a:noFill/>
          </a:ln>
        </p:spPr>
      </p:pic>
      <p:sp>
        <p:nvSpPr>
          <p:cNvPr id="455" name="Google Shape;455;p63"/>
          <p:cNvSpPr txBox="1"/>
          <p:nvPr/>
        </p:nvSpPr>
        <p:spPr>
          <a:xfrm>
            <a:off x="2225509" y="401677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456" name="Google Shape;456;p63"/>
          <p:cNvSpPr txBox="1"/>
          <p:nvPr/>
        </p:nvSpPr>
        <p:spPr>
          <a:xfrm>
            <a:off x="7214934" y="3609627"/>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pic>
        <p:nvPicPr>
          <p:cNvPr id="457" name="Google Shape;457;p63"/>
          <p:cNvPicPr preferRelativeResize="0"/>
          <p:nvPr/>
        </p:nvPicPr>
        <p:blipFill>
          <a:blip r:embed="rId6">
            <a:alphaModFix/>
          </a:blip>
          <a:stretch>
            <a:fillRect/>
          </a:stretch>
        </p:blipFill>
        <p:spPr>
          <a:xfrm>
            <a:off x="9371012" y="3733800"/>
            <a:ext cx="2668590" cy="2001443"/>
          </a:xfrm>
          <a:prstGeom prst="rect">
            <a:avLst/>
          </a:prstGeom>
          <a:noFill/>
          <a:ln>
            <a:noFill/>
          </a:ln>
        </p:spPr>
      </p:pic>
      <p:sp>
        <p:nvSpPr>
          <p:cNvPr id="458" name="Google Shape;458;p63"/>
          <p:cNvSpPr txBox="1"/>
          <p:nvPr/>
        </p:nvSpPr>
        <p:spPr>
          <a:xfrm>
            <a:off x="10227409" y="573525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Picture</a:t>
            </a:r>
            <a:endParaRPr sz="1800">
              <a:solidFill>
                <a:schemeClr val="lt1"/>
              </a:solidFill>
              <a:latin typeface="Century Gothic"/>
              <a:ea typeface="Century Gothic"/>
              <a:cs typeface="Century Gothic"/>
              <a:sym typeface="Century Gothic"/>
            </a:endParaRPr>
          </a:p>
        </p:txBody>
      </p:sp>
      <p:sp>
        <p:nvSpPr>
          <p:cNvPr id="459" name="Google Shape;459;p63"/>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Eyes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txBox="1">
            <a:spLocks noGrp="1"/>
          </p:cNvSpPr>
          <p:nvPr>
            <p:ph type="title"/>
          </p:nvPr>
        </p:nvSpPr>
        <p:spPr>
          <a:xfrm>
            <a:off x="684212" y="4487332"/>
            <a:ext cx="85344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Raspberry Pi Eyes - Observation</a:t>
            </a:r>
            <a:endParaRPr/>
          </a:p>
        </p:txBody>
      </p:sp>
      <p:sp>
        <p:nvSpPr>
          <p:cNvPr id="465" name="Google Shape;465;p64"/>
          <p:cNvSpPr txBox="1"/>
          <p:nvPr/>
        </p:nvSpPr>
        <p:spPr>
          <a:xfrm>
            <a:off x="1254975" y="3390975"/>
            <a:ext cx="36507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64"/>
          <p:cNvSpPr txBox="1"/>
          <p:nvPr/>
        </p:nvSpPr>
        <p:spPr>
          <a:xfrm>
            <a:off x="824000" y="2226075"/>
            <a:ext cx="7986300" cy="15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 soldering for one display wasn’t secure. It wasn’t even connected to the board. So we resoldered it and that's really all that we needed to do with it. The program worked as well.</a:t>
            </a:r>
            <a:endParaRPr sz="24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5"/>
          <p:cNvSpPr txBox="1"/>
          <p:nvPr/>
        </p:nvSpPr>
        <p:spPr>
          <a:xfrm>
            <a:off x="253525" y="183800"/>
            <a:ext cx="113898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800">
              <a:solidFill>
                <a:schemeClr val="dk1"/>
              </a:solidFill>
            </a:endParaRPr>
          </a:p>
        </p:txBody>
      </p:sp>
      <p:sp>
        <p:nvSpPr>
          <p:cNvPr id="472" name="Google Shape;472;p65"/>
          <p:cNvSpPr txBox="1">
            <a:spLocks noGrp="1"/>
          </p:cNvSpPr>
          <p:nvPr>
            <p:ph type="title"/>
          </p:nvPr>
        </p:nvSpPr>
        <p:spPr>
          <a:xfrm>
            <a:off x="684198" y="4550725"/>
            <a:ext cx="97107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Two and Four Legged Bot - Description</a:t>
            </a:r>
            <a:endParaRPr/>
          </a:p>
        </p:txBody>
      </p:sp>
      <p:sp>
        <p:nvSpPr>
          <p:cNvPr id="473" name="Google Shape;473;p65"/>
          <p:cNvSpPr txBox="1"/>
          <p:nvPr/>
        </p:nvSpPr>
        <p:spPr>
          <a:xfrm>
            <a:off x="792275" y="2883925"/>
            <a:ext cx="7580700" cy="8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These robots came as a kit and a “manual” that told us that the real manual is online. Then we were to make the robots operate as well.</a:t>
            </a:r>
            <a:endParaRPr sz="24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6"/>
          <p:cNvSpPr txBox="1"/>
          <p:nvPr/>
        </p:nvSpPr>
        <p:spPr>
          <a:xfrm>
            <a:off x="253525" y="183800"/>
            <a:ext cx="113898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800">
              <a:solidFill>
                <a:schemeClr val="dk1"/>
              </a:solidFill>
            </a:endParaRPr>
          </a:p>
        </p:txBody>
      </p:sp>
      <p:pic>
        <p:nvPicPr>
          <p:cNvPr id="479" name="Google Shape;479;p66" title="VID_20181210_182909.mp4">
            <a:hlinkClick r:id="rId3"/>
          </p:cNvPr>
          <p:cNvPicPr preferRelativeResize="0"/>
          <p:nvPr/>
        </p:nvPicPr>
        <p:blipFill>
          <a:blip r:embed="rId4">
            <a:alphaModFix/>
          </a:blip>
          <a:stretch>
            <a:fillRect/>
          </a:stretch>
        </p:blipFill>
        <p:spPr>
          <a:xfrm>
            <a:off x="63650" y="90350"/>
            <a:ext cx="4572000" cy="3429000"/>
          </a:xfrm>
          <a:prstGeom prst="rect">
            <a:avLst/>
          </a:prstGeom>
          <a:noFill/>
          <a:ln>
            <a:noFill/>
          </a:ln>
        </p:spPr>
      </p:pic>
      <p:pic>
        <p:nvPicPr>
          <p:cNvPr id="480" name="Google Shape;480;p66" title="VID_20181029_205708.mp4">
            <a:hlinkClick r:id="rId5"/>
          </p:cNvPr>
          <p:cNvPicPr preferRelativeResize="0"/>
          <p:nvPr/>
        </p:nvPicPr>
        <p:blipFill>
          <a:blip r:embed="rId6">
            <a:alphaModFix/>
          </a:blip>
          <a:stretch>
            <a:fillRect/>
          </a:stretch>
        </p:blipFill>
        <p:spPr>
          <a:xfrm>
            <a:off x="4963150" y="90350"/>
            <a:ext cx="4572000" cy="3429000"/>
          </a:xfrm>
          <a:prstGeom prst="rect">
            <a:avLst/>
          </a:prstGeom>
          <a:noFill/>
          <a:ln>
            <a:noFill/>
          </a:ln>
        </p:spPr>
      </p:pic>
      <p:sp>
        <p:nvSpPr>
          <p:cNvPr id="481" name="Google Shape;481;p66"/>
          <p:cNvSpPr txBox="1"/>
          <p:nvPr/>
        </p:nvSpPr>
        <p:spPr>
          <a:xfrm>
            <a:off x="6771259" y="351935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
        <p:nvSpPr>
          <p:cNvPr id="482" name="Google Shape;482;p66"/>
          <p:cNvSpPr txBox="1"/>
          <p:nvPr/>
        </p:nvSpPr>
        <p:spPr>
          <a:xfrm>
            <a:off x="1871759" y="3519352"/>
            <a:ext cx="955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
        <p:nvSpPr>
          <p:cNvPr id="483" name="Google Shape;483;p66"/>
          <p:cNvSpPr txBox="1">
            <a:spLocks noGrp="1"/>
          </p:cNvSpPr>
          <p:nvPr>
            <p:ph type="title"/>
          </p:nvPr>
        </p:nvSpPr>
        <p:spPr>
          <a:xfrm>
            <a:off x="684198" y="4550725"/>
            <a:ext cx="97107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Two and Four Legged Bot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7"/>
          <p:cNvSpPr txBox="1"/>
          <p:nvPr/>
        </p:nvSpPr>
        <p:spPr>
          <a:xfrm>
            <a:off x="5216400" y="887350"/>
            <a:ext cx="7238100" cy="14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p>
        </p:txBody>
      </p:sp>
      <p:sp>
        <p:nvSpPr>
          <p:cNvPr id="489" name="Google Shape;489;p67"/>
          <p:cNvSpPr txBox="1">
            <a:spLocks noGrp="1"/>
          </p:cNvSpPr>
          <p:nvPr>
            <p:ph type="title"/>
          </p:nvPr>
        </p:nvSpPr>
        <p:spPr>
          <a:xfrm>
            <a:off x="684198" y="4550725"/>
            <a:ext cx="9710700" cy="150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Two and Four Legged Bot - Observation</a:t>
            </a:r>
            <a:endParaRPr/>
          </a:p>
        </p:txBody>
      </p:sp>
      <p:sp>
        <p:nvSpPr>
          <p:cNvPr id="490" name="Google Shape;490;p67"/>
          <p:cNvSpPr txBox="1"/>
          <p:nvPr/>
        </p:nvSpPr>
        <p:spPr>
          <a:xfrm>
            <a:off x="938050" y="1071150"/>
            <a:ext cx="9596100" cy="31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There was an issue with the servos where we tightened the screws too tight. We were able to send the servos back to distributor and get new ones. The two legged bot came with a transmitter that you can connect to your phone via the audio port. This made it possible to manually control it from your phone as long as you download their free app as well. We were not able to make it work. Even after changing the code to be able to receive the transmitter.</a:t>
            </a:r>
            <a:endParaRPr sz="24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DATASHEETS</a:t>
            </a:r>
            <a:endParaRPr/>
          </a:p>
        </p:txBody>
      </p:sp>
      <p:sp>
        <p:nvSpPr>
          <p:cNvPr id="164" name="Google Shape;164;p23"/>
          <p:cNvSpPr txBox="1"/>
          <p:nvPr/>
        </p:nvSpPr>
        <p:spPr>
          <a:xfrm>
            <a:off x="2671187" y="1124609"/>
            <a:ext cx="3414823"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Item/Component</a:t>
            </a:r>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Red                              </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Green</a:t>
            </a:r>
            <a:endParaRPr sz="2400">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LED Yellow</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220 Resistor</a:t>
            </a:r>
            <a:endParaRPr/>
          </a:p>
          <a:p>
            <a:pPr marL="342900" marR="0" lvl="0" indent="-342900" algn="l" rtl="0">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Basic Stamp Board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BASIC STAMP LED FLASHERS</a:t>
            </a:r>
            <a:endParaRPr/>
          </a:p>
        </p:txBody>
      </p:sp>
      <p:sp>
        <p:nvSpPr>
          <p:cNvPr id="170" name="Google Shape;170;p24"/>
          <p:cNvSpPr/>
          <p:nvPr/>
        </p:nvSpPr>
        <p:spPr>
          <a:xfrm>
            <a:off x="2628517" y="851337"/>
            <a:ext cx="1986455" cy="215443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{$STAMP BS2}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Blinking LEDs</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Blink: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LOW 0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PAUSE 100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HIGH 0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LOW 2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PAUSE 100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HIGH 2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LOW 4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PAUSE 100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HIGH 4 </a:t>
            </a:r>
            <a:endParaRPr/>
          </a:p>
          <a:p>
            <a:pPr marL="0" marR="0" lvl="0" indent="0" algn="l" rtl="0">
              <a:lnSpc>
                <a:spcPct val="100000"/>
              </a:lnSpc>
              <a:spcBef>
                <a:spcPts val="0"/>
              </a:spcBef>
              <a:spcAft>
                <a:spcPts val="0"/>
              </a:spcAft>
              <a:buClr>
                <a:srgbClr val="000000"/>
              </a:buClr>
              <a:buSzPts val="1000"/>
              <a:buFont typeface="Courier New"/>
              <a:buNone/>
            </a:pPr>
            <a:r>
              <a:rPr lang="en-US" sz="1000" b="0" i="0" u="none" strike="noStrike" cap="none">
                <a:solidFill>
                  <a:srgbClr val="000000"/>
                </a:solidFill>
                <a:latin typeface="Courier New"/>
                <a:ea typeface="Courier New"/>
                <a:cs typeface="Courier New"/>
                <a:sym typeface="Courier New"/>
              </a:rPr>
              <a:t>  GOTO Blink</a:t>
            </a:r>
            <a:r>
              <a:rPr lang="en-US" sz="900" b="0" i="0" u="none" strike="noStrike" cap="none">
                <a:solidFill>
                  <a:schemeClr val="lt1"/>
                </a:solidFill>
                <a:latin typeface="Century Gothic"/>
                <a:ea typeface="Century Gothic"/>
                <a:cs typeface="Century Gothic"/>
                <a:sym typeface="Century Gothic"/>
              </a:rPr>
              <a:t> </a:t>
            </a:r>
            <a:endParaRPr sz="1800" b="0" i="0" u="none" strike="noStrike" cap="none">
              <a:solidFill>
                <a:schemeClr val="lt1"/>
              </a:solidFill>
              <a:latin typeface="Arial"/>
              <a:ea typeface="Arial"/>
              <a:cs typeface="Arial"/>
              <a:sym typeface="Arial"/>
            </a:endParaRPr>
          </a:p>
        </p:txBody>
      </p:sp>
      <p:pic>
        <p:nvPicPr>
          <p:cNvPr id="171" name="Google Shape;171;p24"/>
          <p:cNvPicPr preferRelativeResize="0"/>
          <p:nvPr/>
        </p:nvPicPr>
        <p:blipFill rotWithShape="1">
          <a:blip r:embed="rId3">
            <a:alphaModFix/>
          </a:blip>
          <a:srcRect/>
          <a:stretch/>
        </p:blipFill>
        <p:spPr>
          <a:xfrm>
            <a:off x="8707659" y="851337"/>
            <a:ext cx="3000746" cy="5334659"/>
          </a:xfrm>
          <a:prstGeom prst="rect">
            <a:avLst/>
          </a:prstGeom>
          <a:noFill/>
          <a:ln>
            <a:noFill/>
          </a:ln>
        </p:spPr>
      </p:pic>
      <p:sp>
        <p:nvSpPr>
          <p:cNvPr id="172" name="Google Shape;172;p24"/>
          <p:cNvSpPr txBox="1"/>
          <p:nvPr/>
        </p:nvSpPr>
        <p:spPr>
          <a:xfrm>
            <a:off x="2523417" y="3005773"/>
            <a:ext cx="252268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Basic Stamp Code</a:t>
            </a:r>
            <a:endParaRPr sz="1800">
              <a:solidFill>
                <a:schemeClr val="lt1"/>
              </a:solidFill>
              <a:latin typeface="Century Gothic"/>
              <a:ea typeface="Century Gothic"/>
              <a:cs typeface="Century Gothic"/>
              <a:sym typeface="Century Gothic"/>
            </a:endParaRPr>
          </a:p>
        </p:txBody>
      </p:sp>
      <p:sp>
        <p:nvSpPr>
          <p:cNvPr id="173" name="Google Shape;173;p24"/>
          <p:cNvSpPr txBox="1"/>
          <p:nvPr/>
        </p:nvSpPr>
        <p:spPr>
          <a:xfrm>
            <a:off x="9781472" y="6191909"/>
            <a:ext cx="8531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Video</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1 BASIC STAMP LED FLASHERS OBSERVATIONS</a:t>
            </a:r>
            <a:endParaRPr/>
          </a:p>
        </p:txBody>
      </p:sp>
      <p:sp>
        <p:nvSpPr>
          <p:cNvPr id="179" name="Google Shape;179;p25"/>
          <p:cNvSpPr txBox="1"/>
          <p:nvPr/>
        </p:nvSpPr>
        <p:spPr>
          <a:xfrm>
            <a:off x="1096525" y="1749350"/>
            <a:ext cx="95391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rPr>
              <a:t>Fairly easy lab. The coding was pretty easy to figure out. Not to mention there wasn’t much that we actually had to code to make the LED’s flash.</a:t>
            </a:r>
            <a:endParaRPr sz="24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BASIC STAMP SEVEN SEGMENT COUNTER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a:t>LAB 2 DESCRIPTION</a:t>
            </a:r>
            <a:endParaRPr/>
          </a:p>
        </p:txBody>
      </p:sp>
      <p:sp>
        <p:nvSpPr>
          <p:cNvPr id="190" name="Google Shape;190;p27"/>
          <p:cNvSpPr txBox="1"/>
          <p:nvPr/>
        </p:nvSpPr>
        <p:spPr>
          <a:xfrm>
            <a:off x="684212" y="2963916"/>
            <a:ext cx="1113992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For this lab, we were to make a seven segment display using the Basic Stamp. We also decided to have the display count up from 0-9.</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lice">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2612</Words>
  <Application>Microsoft Office PowerPoint</Application>
  <PresentationFormat>Widescreen</PresentationFormat>
  <Paragraphs>506</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Noto Sans Symbols</vt:lpstr>
      <vt:lpstr>Courier New</vt:lpstr>
      <vt:lpstr>Century Gothic</vt:lpstr>
      <vt:lpstr>Arial</vt:lpstr>
      <vt:lpstr>Slice</vt:lpstr>
      <vt:lpstr>EECT 222 MICROCONTROLLERS</vt:lpstr>
      <vt:lpstr>LAB 1 BASIC STAMP LED FLASHERS</vt:lpstr>
      <vt:lpstr>LAB 1 DESCRIPTION</vt:lpstr>
      <vt:lpstr>LAB 1 MATERIALS</vt:lpstr>
      <vt:lpstr>LAB 1 DATASHEETS</vt:lpstr>
      <vt:lpstr>LAB 1 BASIC STAMP LED FLASHERS</vt:lpstr>
      <vt:lpstr>LAB 1 BASIC STAMP LED FLASHERS OBSERVATIONS</vt:lpstr>
      <vt:lpstr>LAB 2 BASIC STAMP SEVEN SEGMENT COUNTER</vt:lpstr>
      <vt:lpstr>LAB 2 DESCRIPTION</vt:lpstr>
      <vt:lpstr>LAB 2 MATERIALS</vt:lpstr>
      <vt:lpstr>LAB 2 DATASHEETS</vt:lpstr>
      <vt:lpstr>LAB 2 CODE</vt:lpstr>
      <vt:lpstr>LAB 2</vt:lpstr>
      <vt:lpstr>LAB 2 OBSERVATIONS</vt:lpstr>
      <vt:lpstr>LAB 3 BOE-BOT</vt:lpstr>
      <vt:lpstr>LAB 3 DESCRIPTION</vt:lpstr>
      <vt:lpstr>LAB 3 MATERIALS</vt:lpstr>
      <vt:lpstr>LAB 3 DATASHEETS</vt:lpstr>
      <vt:lpstr>LAB 3 CODE</vt:lpstr>
      <vt:lpstr>LAB 3</vt:lpstr>
      <vt:lpstr>LAB 3 OBSERVATIONS</vt:lpstr>
      <vt:lpstr>LAB 4 ARDUINO MESSAGE DISPLAY</vt:lpstr>
      <vt:lpstr>LAB 4  DESCRIPTION</vt:lpstr>
      <vt:lpstr>LAB 4 MATERIALS</vt:lpstr>
      <vt:lpstr>LAB 4 DATASHEET</vt:lpstr>
      <vt:lpstr>LAB 4 CODE</vt:lpstr>
      <vt:lpstr>LAB 4 - Prototype</vt:lpstr>
      <vt:lpstr>LAB 4 - Finished Product</vt:lpstr>
      <vt:lpstr>LAB 4 OBSERVATIONS</vt:lpstr>
      <vt:lpstr>Solar Tracker - Description</vt:lpstr>
      <vt:lpstr>Solar Tracker</vt:lpstr>
      <vt:lpstr>Solar Tracker Code</vt:lpstr>
      <vt:lpstr>Solar Tracker - Observations</vt:lpstr>
      <vt:lpstr>Fish Feeder - Description</vt:lpstr>
      <vt:lpstr>Fish Feeder</vt:lpstr>
      <vt:lpstr>Fish Feeder - Code</vt:lpstr>
      <vt:lpstr>Fish Feeder - Observations</vt:lpstr>
      <vt:lpstr>Raspberry Pi 2.8 Display - Description</vt:lpstr>
      <vt:lpstr>Raspberry Pi 2.8 Display</vt:lpstr>
      <vt:lpstr>Raspberry Pi 2.8 Display - Observation</vt:lpstr>
      <vt:lpstr>Raspberry Pi 7” Display - Description</vt:lpstr>
      <vt:lpstr>Raspberry Pi 7” Display</vt:lpstr>
      <vt:lpstr>Raspberry Pi 7” Display - Observation</vt:lpstr>
      <vt:lpstr>Raspberry Pi Eyes - Description</vt:lpstr>
      <vt:lpstr>Raspberry Pi Eyes</vt:lpstr>
      <vt:lpstr>Raspberry Pi Eyes - Observation</vt:lpstr>
      <vt:lpstr>Two and Four Legged Bot - Description</vt:lpstr>
      <vt:lpstr>Two and Four Legged Bot</vt:lpstr>
      <vt:lpstr>Two and Four Legged Bot - Observation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222 MICROCONTROLLERS</dc:title>
  <dc:creator>Cohlten Green</dc:creator>
  <cp:lastModifiedBy>Cohlten Green</cp:lastModifiedBy>
  <cp:revision>1</cp:revision>
  <dcterms:modified xsi:type="dcterms:W3CDTF">2019-04-28T22:52:42Z</dcterms:modified>
</cp:coreProperties>
</file>